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D85B42-3BC1-4E3B-8D8C-55E7CF2DD6E9}" type="datetimeFigureOut">
              <a:rPr lang="ru-RU" smtClean="0"/>
              <a:pPr/>
              <a:t>18.05.2020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C25485-E618-4CDC-82AB-85281130A3DC}" type="slidenum">
              <a:rPr lang="ru-RU" smtClean="0"/>
              <a:pPr/>
              <a:t>‹#›</a:t>
            </a:fld>
            <a:endParaRPr lang="ru-RU"/>
          </a:p>
        </p:txBody>
      </p:sp>
    </p:spTree>
    <p:extLst>
      <p:ext uri="{BB962C8B-B14F-4D97-AF65-F5344CB8AC3E}">
        <p14:creationId xmlns:p14="http://schemas.microsoft.com/office/powerpoint/2010/main" xmlns="" val="1205540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pPr/>
              <a:t>18.05.2020</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18.05.2020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18.05.2020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18.05.2020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18.05.2020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18.05.2020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pPr/>
              <a:t>18.05.2020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18.05.2020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18.05.2020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18.05.2020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18.05.2020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pPr/>
              <a:t>18.05.2020</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fontScale="77500" lnSpcReduction="20000"/>
          </a:bodyPr>
          <a:lstStyle/>
          <a:p>
            <a:r>
              <a:rPr lang="ru-RU" dirty="0" smtClean="0"/>
              <a:t>Обучающая презентация для детей старшего дошкольного возраста</a:t>
            </a:r>
            <a:endParaRPr lang="ru-RU" dirty="0"/>
          </a:p>
        </p:txBody>
      </p:sp>
      <p:sp>
        <p:nvSpPr>
          <p:cNvPr id="4" name="Rectangle 2"/>
          <p:cNvSpPr>
            <a:spLocks noGrp="1" noChangeArrowheads="1"/>
          </p:cNvSpPr>
          <p:nvPr>
            <p:ph type="ctrTitle"/>
          </p:nvPr>
        </p:nvSpPr>
        <p:spPr/>
        <p:txBody>
          <a:bodyPr>
            <a:normAutofit fontScale="90000"/>
          </a:bodyPr>
          <a:lstStyle/>
          <a:p>
            <a:pPr algn="ctr"/>
            <a:r>
              <a:rPr lang="ru-RU" sz="4400" b="1" dirty="0" smtClean="0">
                <a:solidFill>
                  <a:srgbClr val="FF9933"/>
                </a:solidFill>
                <a:effectLst>
                  <a:outerShdw blurRad="38100" dist="38100" dir="2700000" algn="tl">
                    <a:srgbClr val="000000">
                      <a:alpha val="43137"/>
                    </a:srgbClr>
                  </a:outerShdw>
                </a:effectLst>
                <a:latin typeface="Georgia" pitchFamily="18" charset="0"/>
              </a:rPr>
              <a:t>Мы идем в музей!</a:t>
            </a:r>
            <a:endParaRPr lang="ru-RU" sz="4400" b="1" dirty="0">
              <a:solidFill>
                <a:srgbClr val="FF9933"/>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xmlns="" val="16349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27157" y="1052736"/>
            <a:ext cx="3132073" cy="1124744"/>
          </a:xfrm>
          <a:prstGeom prst="rect">
            <a:avLst/>
          </a:prstGeom>
          <a:extLst>
            <a:ext uri="{AF507438-7753-43E0-B8FC-AC1667EBCBE1}">
              <a14:hiddenEffects xmlns:a14="http://schemas.microsoft.com/office/drawing/2010/main" xmlns="">
                <a:effectLst>
                  <a:outerShdw algn="ctr" rotWithShape="0">
                    <a:schemeClr val="hlink"/>
                  </a:outerShdw>
                </a:effectLst>
              </a14:hiddenEffects>
            </a:ext>
          </a:extLst>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rPr>
              <a:t>Предметы</a:t>
            </a:r>
            <a:r>
              <a:rPr kumimoji="0" lang="ru-RU" sz="36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rPr>
              <a:t/>
            </a:r>
            <a:br>
              <a:rPr kumimoji="0" lang="ru-RU" sz="36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rPr>
            </a:br>
            <a:endParaRPr kumimoji="0" lang="en-US" sz="3600" b="1" i="0" u="none" strike="noStrike" kern="1200" cap="none" spc="0" normalizeH="0" baseline="0" noProof="0" dirty="0">
              <a:ln w="12700">
                <a:solidFill>
                  <a:srgbClr val="D2D2D2">
                    <a:satMod val="155000"/>
                  </a:srgbClr>
                </a:solidFill>
                <a:prstDash val="solid"/>
              </a:ln>
              <a:solidFill>
                <a:srgbClr val="FF9933"/>
              </a:solidFill>
              <a:effectLst>
                <a:outerShdw blurRad="38100" dist="38100" dir="2700000" algn="tl">
                  <a:srgbClr val="000000">
                    <a:alpha val="43137"/>
                  </a:srgbClr>
                </a:outerShdw>
              </a:effectLst>
              <a:uLnTx/>
              <a:uFillTx/>
              <a:latin typeface="Georgia" pitchFamily="18" charset="0"/>
              <a:ea typeface="+mj-ea"/>
              <a:cs typeface="Calibri" pitchFamily="34" charset="0"/>
            </a:endParaRPr>
          </a:p>
        </p:txBody>
      </p:sp>
      <p:sp>
        <p:nvSpPr>
          <p:cNvPr id="3" name="Rectangle 2"/>
          <p:cNvSpPr txBox="1">
            <a:spLocks noChangeArrowheads="1"/>
          </p:cNvSpPr>
          <p:nvPr/>
        </p:nvSpPr>
        <p:spPr bwMode="auto">
          <a:xfrm>
            <a:off x="4427984" y="1530444"/>
            <a:ext cx="4026616" cy="1124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algn="ctr" rotWithShape="0">
                    <a:schemeClr val="hlink"/>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ru-RU" sz="4000" b="1" dirty="0" smtClean="0">
                <a:solidFill>
                  <a:srgbClr val="FF9933"/>
                </a:solidFill>
                <a:effectLst>
                  <a:outerShdw blurRad="38100" dist="38100" dir="2700000" algn="tl">
                    <a:srgbClr val="000000">
                      <a:alpha val="43137"/>
                    </a:srgbClr>
                  </a:outerShdw>
                </a:effectLst>
                <a:latin typeface="Georgia" pitchFamily="18" charset="0"/>
              </a:rPr>
              <a:t>Экспонаты </a:t>
            </a:r>
            <a:br>
              <a:rPr lang="ru-RU" sz="4000" b="1" dirty="0" smtClean="0">
                <a:solidFill>
                  <a:srgbClr val="FF9933"/>
                </a:solidFill>
                <a:effectLst>
                  <a:outerShdw blurRad="38100" dist="38100" dir="2700000" algn="tl">
                    <a:srgbClr val="000000">
                      <a:alpha val="43137"/>
                    </a:srgbClr>
                  </a:outerShdw>
                </a:effectLst>
                <a:latin typeface="Georgia" pitchFamily="18" charset="0"/>
              </a:rPr>
            </a:br>
            <a:r>
              <a:rPr lang="ru-RU" sz="4800" b="1" dirty="0" smtClean="0">
                <a:solidFill>
                  <a:srgbClr val="FF9933"/>
                </a:solidFill>
                <a:effectLst>
                  <a:outerShdw blurRad="38100" dist="38100" dir="2700000" algn="tl">
                    <a:srgbClr val="000000">
                      <a:alpha val="43137"/>
                    </a:srgbClr>
                  </a:outerShdw>
                </a:effectLst>
                <a:latin typeface="Georgia" pitchFamily="18" charset="0"/>
              </a:rPr>
              <a:t/>
            </a:r>
            <a:br>
              <a:rPr lang="ru-RU" sz="4800" b="1" dirty="0" smtClean="0">
                <a:solidFill>
                  <a:srgbClr val="FF9933"/>
                </a:solidFill>
                <a:effectLst>
                  <a:outerShdw blurRad="38100" dist="38100" dir="2700000" algn="tl">
                    <a:srgbClr val="000000">
                      <a:alpha val="43137"/>
                    </a:srgbClr>
                  </a:outerShdw>
                </a:effectLst>
                <a:latin typeface="Georgia" pitchFamily="18" charset="0"/>
              </a:rPr>
            </a:br>
            <a:endParaRPr lang="en-US" sz="4800" b="1" dirty="0">
              <a:ln w="12700">
                <a:solidFill>
                  <a:schemeClr val="tx2">
                    <a:satMod val="155000"/>
                  </a:schemeClr>
                </a:solidFill>
                <a:prstDash val="solid"/>
              </a:ln>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pic>
        <p:nvPicPr>
          <p:cNvPr id="4" name="Picture 20" descr="http://coins.lave.ru/scan/19981226m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4296340"/>
            <a:ext cx="983377" cy="92782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8" descr="http://funforkids.ru/pictures/books/book02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11960" y="4011052"/>
            <a:ext cx="1865283" cy="165424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0" descr="http://www.k2x2.info/kulturologija/fantiki/i_030.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6311624" y="3501008"/>
            <a:ext cx="2502091" cy="181965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Елена\Desktop\КАРТИНКИ ДЛЯ ОФОРМЛЕНИЯ\4.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2493193" y="4249925"/>
            <a:ext cx="1385311" cy="169245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6" descr="http://900igr.net/datai/obschestvoznanie/Mama-mat/0021-030-Podarki-dlja-mamy-soimi-rukami.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97384" y="1809927"/>
            <a:ext cx="1791617" cy="230785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4" descr="http://shkola7gnomov.ru/pictures/spreads/4f8d7c4fee18ea768c8ce70400951954-3.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4572000" y="1834653"/>
            <a:ext cx="1313749" cy="201377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6" descr="http://t2.ftcdn.net/jpg/00/20/25/79/400_F_20257925_cHOcbg4HQ2rtD5chBmXGZpTtAalETSDv.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600969" y="5445224"/>
            <a:ext cx="1680646" cy="112183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8" descr="http://skarb.khoz.ru/i/F/skarb-pB.jpg"/>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a:stretch/>
        </p:blipFill>
        <p:spPr bwMode="auto">
          <a:xfrm>
            <a:off x="6663841" y="1958724"/>
            <a:ext cx="1235547" cy="13775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898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par>
                                <p:cTn id="8" presetID="6"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2000"/>
                                        <p:tgtEl>
                                          <p:spTgt spid="5"/>
                                        </p:tgtEl>
                                      </p:cBhvr>
                                    </p:animEffect>
                                  </p:childTnLst>
                                </p:cTn>
                              </p:par>
                            </p:childTnLst>
                          </p:cTn>
                        </p:par>
                        <p:par>
                          <p:cTn id="11" fill="hold">
                            <p:stCondLst>
                              <p:cond delay="2000"/>
                            </p:stCondLst>
                            <p:childTnLst>
                              <p:par>
                                <p:cTn id="12" presetID="6" presetClass="entr" presetSubtype="3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out)">
                                      <p:cBhvr>
                                        <p:cTn id="14" dur="1000"/>
                                        <p:tgtEl>
                                          <p:spTgt spid="6"/>
                                        </p:tgtEl>
                                      </p:cBhvr>
                                    </p:animEffect>
                                  </p:childTnLst>
                                </p:cTn>
                              </p:par>
                            </p:childTnLst>
                          </p:cTn>
                        </p:par>
                        <p:par>
                          <p:cTn id="15" fill="hold">
                            <p:stCondLst>
                              <p:cond delay="3000"/>
                            </p:stCondLst>
                            <p:childTnLst>
                              <p:par>
                                <p:cTn id="16" presetID="6" presetClass="entr" presetSubtype="3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out)">
                                      <p:cBhvr>
                                        <p:cTn id="18" dur="1000"/>
                                        <p:tgtEl>
                                          <p:spTgt spid="7"/>
                                        </p:tgtEl>
                                      </p:cBhvr>
                                    </p:animEffect>
                                  </p:childTnLst>
                                </p:cTn>
                              </p:par>
                            </p:childTnLst>
                          </p:cTn>
                        </p:par>
                        <p:par>
                          <p:cTn id="19" fill="hold">
                            <p:stCondLst>
                              <p:cond delay="4000"/>
                            </p:stCondLst>
                            <p:childTnLst>
                              <p:par>
                                <p:cTn id="20" presetID="6" presetClass="entr" presetSubtype="3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out)">
                                      <p:cBhvr>
                                        <p:cTn id="22" dur="1000"/>
                                        <p:tgtEl>
                                          <p:spTgt spid="8"/>
                                        </p:tgtEl>
                                      </p:cBhvr>
                                    </p:animEffect>
                                  </p:childTnLst>
                                </p:cTn>
                              </p:par>
                            </p:childTnLst>
                          </p:cTn>
                        </p:par>
                        <p:par>
                          <p:cTn id="23" fill="hold">
                            <p:stCondLst>
                              <p:cond delay="5000"/>
                            </p:stCondLst>
                            <p:childTnLst>
                              <p:par>
                                <p:cTn id="24" presetID="6" presetClass="entr" presetSubtype="32"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out)">
                                      <p:cBhvr>
                                        <p:cTn id="26" dur="1000"/>
                                        <p:tgtEl>
                                          <p:spTgt spid="9"/>
                                        </p:tgtEl>
                                      </p:cBhvr>
                                    </p:animEffect>
                                  </p:childTnLst>
                                </p:cTn>
                              </p:par>
                            </p:childTnLst>
                          </p:cTn>
                        </p:par>
                        <p:par>
                          <p:cTn id="27" fill="hold">
                            <p:stCondLst>
                              <p:cond delay="6000"/>
                            </p:stCondLst>
                            <p:childTnLst>
                              <p:par>
                                <p:cTn id="28" presetID="6" presetClass="entr" presetSubtype="32"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out)">
                                      <p:cBhvr>
                                        <p:cTn id="30" dur="1000"/>
                                        <p:tgtEl>
                                          <p:spTgt spid="10"/>
                                        </p:tgtEl>
                                      </p:cBhvr>
                                    </p:animEffect>
                                  </p:childTnLst>
                                </p:cTn>
                              </p:par>
                            </p:childTnLst>
                          </p:cTn>
                        </p:par>
                        <p:par>
                          <p:cTn id="31" fill="hold">
                            <p:stCondLst>
                              <p:cond delay="7000"/>
                            </p:stCondLst>
                            <p:childTnLst>
                              <p:par>
                                <p:cTn id="32" presetID="6" presetClass="entr" presetSubtype="32"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out)">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5536" y="951522"/>
            <a:ext cx="8424936" cy="980729"/>
          </a:xfrm>
          <a:prstGeom prst="rect">
            <a:avLst/>
          </a:prstGeom>
          <a:extLst>
            <a:ext uri="{AF507438-7753-43E0-B8FC-AC1667EBCBE1}">
              <a14:hiddenEffects xmlns:a14="http://schemas.microsoft.com/office/drawing/2010/main" xmlns="">
                <a:effectLst>
                  <a:outerShdw algn="ctr" rotWithShape="0">
                    <a:schemeClr val="hlink"/>
                  </a:outerShdw>
                </a:effectLst>
              </a14:hiddenEffects>
            </a:ext>
          </a:extLst>
        </p:spPr>
        <p:txBody>
          <a:bodyPr vert="horz" anchor="ctr">
            <a:normAutofit fontScale="75000" lnSpcReduction="20000"/>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ru-RU" sz="4800" b="1" dirty="0" smtClean="0">
                <a:ln w="6350">
                  <a:solidFill>
                    <a:srgbClr val="FF388C">
                      <a:shade val="43000"/>
                    </a:srgbClr>
                  </a:solidFill>
                </a:ln>
                <a:solidFill>
                  <a:srgbClr val="FF9933"/>
                </a:solidFill>
                <a:effectLst>
                  <a:outerShdw blurRad="38100" dist="38100" dir="2700000" algn="tl">
                    <a:srgbClr val="000000">
                      <a:alpha val="43137"/>
                    </a:srgbClr>
                  </a:outerShdw>
                </a:effectLst>
                <a:latin typeface="Georgia" pitchFamily="18" charset="0"/>
              </a:rPr>
              <a:t>М</a:t>
            </a:r>
            <a:r>
              <a:rPr kumimoji="0" lang="ru-RU" sz="4800" b="1" i="0" u="none" strike="noStrike" kern="1200" cap="none" spc="0" normalizeH="0" baseline="0" noProof="0" dirty="0" err="1"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rPr>
              <a:t>узеи</a:t>
            </a:r>
            <a:r>
              <a:rPr kumimoji="0" lang="ru-RU" sz="4800" b="1" i="0" u="none" strike="noStrike" kern="1200" cap="none" spc="0" normalizeH="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rPr>
              <a:t> </a:t>
            </a:r>
            <a:r>
              <a:rPr kumimoji="0" lang="ru-RU" sz="48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rPr>
              <a:t> нашего города</a:t>
            </a:r>
            <a:r>
              <a:rPr kumimoji="0" lang="ru-RU" sz="4200" b="0" i="0" u="none" strike="noStrike" kern="1200" cap="none" spc="0" normalizeH="0" baseline="0" noProof="0" dirty="0" smtClean="0">
                <a:ln w="6350">
                  <a:solidFill>
                    <a:srgbClr val="FF388C">
                      <a:shade val="43000"/>
                    </a:srgbClr>
                  </a:solidFill>
                </a:ln>
                <a:solidFill>
                  <a:srgbClr val="FF9933"/>
                </a:solidFill>
                <a:effectLst>
                  <a:outerShdw blurRad="26000" dist="26000" dir="14500000" algn="tl" rotWithShape="0">
                    <a:srgbClr val="000000">
                      <a:alpha val="40000"/>
                    </a:srgbClr>
                  </a:outerShdw>
                </a:effectLst>
                <a:uLnTx/>
                <a:uFillTx/>
                <a:latin typeface="Century Gothic"/>
                <a:ea typeface="+mj-ea"/>
                <a:cs typeface="+mj-cs"/>
              </a:rPr>
              <a:t/>
            </a:r>
            <a:br>
              <a:rPr kumimoji="0" lang="ru-RU" sz="4200" b="0" i="0" u="none" strike="noStrike" kern="1200" cap="none" spc="0" normalizeH="0" baseline="0" noProof="0" dirty="0" smtClean="0">
                <a:ln w="6350">
                  <a:solidFill>
                    <a:srgbClr val="FF388C">
                      <a:shade val="43000"/>
                    </a:srgbClr>
                  </a:solidFill>
                </a:ln>
                <a:solidFill>
                  <a:srgbClr val="FF9933"/>
                </a:solidFill>
                <a:effectLst>
                  <a:outerShdw blurRad="26000" dist="26000" dir="14500000" algn="tl" rotWithShape="0">
                    <a:srgbClr val="000000">
                      <a:alpha val="40000"/>
                    </a:srgbClr>
                  </a:outerShdw>
                </a:effectLst>
                <a:uLnTx/>
                <a:uFillTx/>
                <a:latin typeface="Century Gothic"/>
                <a:ea typeface="+mj-ea"/>
                <a:cs typeface="+mj-cs"/>
              </a:rPr>
            </a:br>
            <a:endParaRPr kumimoji="0" lang="en-US" sz="4200" b="1" i="0" u="none" strike="noStrike" kern="1200" cap="none" spc="0" normalizeH="0" baseline="0" noProof="0" dirty="0">
              <a:ln w="12700">
                <a:solidFill>
                  <a:srgbClr val="D2D2D2">
                    <a:satMod val="155000"/>
                  </a:srgbClr>
                </a:solidFill>
                <a:prstDash val="solid"/>
              </a:ln>
              <a:solidFill>
                <a:srgbClr val="FF9933"/>
              </a:solidFill>
              <a:effectLst>
                <a:outerShdw blurRad="41275" dist="20320" dir="1800000" algn="tl" rotWithShape="0">
                  <a:srgbClr val="000000">
                    <a:alpha val="40000"/>
                  </a:srgbClr>
                </a:outerShdw>
              </a:effectLst>
              <a:uLnTx/>
              <a:uFillTx/>
              <a:latin typeface="Calibri" pitchFamily="34" charset="0"/>
              <a:ea typeface="+mj-ea"/>
              <a:cs typeface="Calibri" pitchFamily="34" charset="0"/>
            </a:endParaRPr>
          </a:p>
        </p:txBody>
      </p:sp>
      <p:sp>
        <p:nvSpPr>
          <p:cNvPr id="3" name="TextBox 2"/>
          <p:cNvSpPr txBox="1"/>
          <p:nvPr/>
        </p:nvSpPr>
        <p:spPr>
          <a:xfrm>
            <a:off x="267768" y="3415308"/>
            <a:ext cx="4160216" cy="369332"/>
          </a:xfrm>
          <a:prstGeom prst="rect">
            <a:avLst/>
          </a:prstGeom>
          <a:noFill/>
        </p:spPr>
        <p:txBody>
          <a:bodyPr wrap="square" rtlCol="0">
            <a:spAutoFit/>
          </a:bodyPr>
          <a:lstStyle/>
          <a:p>
            <a:pPr algn="ctr"/>
            <a:r>
              <a:rPr lang="ru-RU" sz="1400" b="1" dirty="0" smtClean="0">
                <a:solidFill>
                  <a:srgbClr val="FF0000"/>
                </a:solidFill>
              </a:rPr>
              <a:t>Государственный </a:t>
            </a:r>
            <a:r>
              <a:rPr lang="ru-RU" sz="1400" b="1" dirty="0" err="1" smtClean="0">
                <a:solidFill>
                  <a:srgbClr val="FF0000"/>
                </a:solidFill>
              </a:rPr>
              <a:t>эрмитаж</a:t>
            </a:r>
            <a:r>
              <a:rPr lang="ru-RU" dirty="0" smtClean="0"/>
              <a:t>̆</a:t>
            </a:r>
            <a:endParaRPr lang="ru-RU" dirty="0"/>
          </a:p>
        </p:txBody>
      </p:sp>
      <p:sp>
        <p:nvSpPr>
          <p:cNvPr id="6" name="TextBox 5"/>
          <p:cNvSpPr txBox="1"/>
          <p:nvPr/>
        </p:nvSpPr>
        <p:spPr>
          <a:xfrm>
            <a:off x="1035061" y="5331715"/>
            <a:ext cx="2997937" cy="307777"/>
          </a:xfrm>
          <a:prstGeom prst="rect">
            <a:avLst/>
          </a:prstGeom>
          <a:noFill/>
        </p:spPr>
        <p:txBody>
          <a:bodyPr wrap="none" rtlCol="0">
            <a:spAutoFit/>
          </a:bodyPr>
          <a:lstStyle/>
          <a:p>
            <a:r>
              <a:rPr lang="ru-RU" sz="1400" b="1" dirty="0" smtClean="0">
                <a:solidFill>
                  <a:srgbClr val="FF0000"/>
                </a:solidFill>
              </a:rPr>
              <a:t>музей «Гранд Макет Россия»       </a:t>
            </a:r>
          </a:p>
        </p:txBody>
      </p:sp>
      <p:sp>
        <p:nvSpPr>
          <p:cNvPr id="7" name="TextBox 6"/>
          <p:cNvSpPr txBox="1"/>
          <p:nvPr/>
        </p:nvSpPr>
        <p:spPr>
          <a:xfrm>
            <a:off x="5130380" y="5439436"/>
            <a:ext cx="2107180" cy="307777"/>
          </a:xfrm>
          <a:prstGeom prst="rect">
            <a:avLst/>
          </a:prstGeom>
          <a:noFill/>
        </p:spPr>
        <p:txBody>
          <a:bodyPr wrap="none" rtlCol="0">
            <a:spAutoFit/>
          </a:bodyPr>
          <a:lstStyle/>
          <a:p>
            <a:r>
              <a:rPr lang="ru-RU" sz="1400" b="1" dirty="0" smtClean="0">
                <a:solidFill>
                  <a:srgbClr val="FF0000"/>
                </a:solidFill>
              </a:rPr>
              <a:t>Зоологический музей</a:t>
            </a:r>
            <a:endParaRPr lang="ru-RU" sz="1400" b="1" dirty="0">
              <a:solidFill>
                <a:srgbClr val="FF0000"/>
              </a:solidFill>
            </a:endParaRPr>
          </a:p>
        </p:txBody>
      </p:sp>
      <p:pic>
        <p:nvPicPr>
          <p:cNvPr id="11" name="Рисунок 10" descr="https://s4.afisha.ru/mediastorage/ad/20/0e2c17a61740402e898a1d8120ad.jpg"/>
          <p:cNvPicPr/>
          <p:nvPr/>
        </p:nvPicPr>
        <p:blipFill>
          <a:blip r:embed="rId2" cstate="print"/>
          <a:srcRect/>
          <a:stretch>
            <a:fillRect/>
          </a:stretch>
        </p:blipFill>
        <p:spPr bwMode="auto">
          <a:xfrm>
            <a:off x="971600" y="1484784"/>
            <a:ext cx="3456384" cy="1944216"/>
          </a:xfrm>
          <a:prstGeom prst="rect">
            <a:avLst/>
          </a:prstGeom>
          <a:noFill/>
          <a:ln w="9525">
            <a:noFill/>
            <a:miter lim="800000"/>
            <a:headEnd/>
            <a:tailEnd/>
          </a:ln>
        </p:spPr>
      </p:pic>
      <p:sp>
        <p:nvSpPr>
          <p:cNvPr id="13" name="Прямоугольник 12"/>
          <p:cNvSpPr/>
          <p:nvPr/>
        </p:nvSpPr>
        <p:spPr>
          <a:xfrm>
            <a:off x="4716016" y="3429000"/>
            <a:ext cx="3312368" cy="307777"/>
          </a:xfrm>
          <a:prstGeom prst="rect">
            <a:avLst/>
          </a:prstGeom>
        </p:spPr>
        <p:txBody>
          <a:bodyPr wrap="square">
            <a:spAutoFit/>
          </a:bodyPr>
          <a:lstStyle/>
          <a:p>
            <a:pPr algn="ctr"/>
            <a:r>
              <a:rPr lang="ru-RU" sz="1400" b="1" dirty="0" smtClean="0">
                <a:solidFill>
                  <a:srgbClr val="C00000"/>
                </a:solidFill>
              </a:rPr>
              <a:t>Крейсер  «Аврора»</a:t>
            </a:r>
            <a:endParaRPr lang="ru-RU" sz="1400" b="1" dirty="0">
              <a:solidFill>
                <a:srgbClr val="C00000"/>
              </a:solidFill>
            </a:endParaRPr>
          </a:p>
        </p:txBody>
      </p:sp>
      <p:pic>
        <p:nvPicPr>
          <p:cNvPr id="14" name="Picture 2" descr="https://img.tourister.ru/files/1/5/8/2/0/6/3/9/original.jpg"/>
          <p:cNvPicPr>
            <a:picLocks noChangeAspect="1" noChangeArrowheads="1"/>
          </p:cNvPicPr>
          <p:nvPr/>
        </p:nvPicPr>
        <p:blipFill>
          <a:blip r:embed="rId3" cstate="print"/>
          <a:srcRect/>
          <a:stretch>
            <a:fillRect/>
          </a:stretch>
        </p:blipFill>
        <p:spPr bwMode="auto">
          <a:xfrm>
            <a:off x="4716016" y="3717032"/>
            <a:ext cx="3036838" cy="1667452"/>
          </a:xfrm>
          <a:prstGeom prst="rect">
            <a:avLst/>
          </a:prstGeom>
          <a:noFill/>
        </p:spPr>
      </p:pic>
      <p:pic>
        <p:nvPicPr>
          <p:cNvPr id="15" name="Рисунок 14" descr="https://s4.afisha.ru/mediastorage/af/11/b187f8ba58ce4d0aa8ec929d11af.jpg"/>
          <p:cNvPicPr/>
          <p:nvPr/>
        </p:nvPicPr>
        <p:blipFill>
          <a:blip r:embed="rId4" cstate="print"/>
          <a:srcRect/>
          <a:stretch>
            <a:fillRect/>
          </a:stretch>
        </p:blipFill>
        <p:spPr bwMode="auto">
          <a:xfrm>
            <a:off x="4572000" y="1484784"/>
            <a:ext cx="3528392" cy="1944216"/>
          </a:xfrm>
          <a:prstGeom prst="rect">
            <a:avLst/>
          </a:prstGeom>
          <a:noFill/>
          <a:ln w="9525">
            <a:noFill/>
            <a:miter lim="800000"/>
            <a:headEnd/>
            <a:tailEnd/>
          </a:ln>
        </p:spPr>
      </p:pic>
      <p:pic>
        <p:nvPicPr>
          <p:cNvPr id="3076" name="Picture 4" descr="https://img.tourister.ru/files/2/1/1/8/6/4/4/2/clones/870_653_fixedwidth.jpg"/>
          <p:cNvPicPr>
            <a:picLocks noChangeAspect="1" noChangeArrowheads="1"/>
          </p:cNvPicPr>
          <p:nvPr/>
        </p:nvPicPr>
        <p:blipFill>
          <a:blip r:embed="rId5" cstate="print"/>
          <a:srcRect/>
          <a:stretch>
            <a:fillRect/>
          </a:stretch>
        </p:blipFill>
        <p:spPr bwMode="auto">
          <a:xfrm>
            <a:off x="971600" y="3789041"/>
            <a:ext cx="3312368" cy="1512168"/>
          </a:xfrm>
          <a:prstGeom prst="rect">
            <a:avLst/>
          </a:prstGeom>
          <a:noFill/>
        </p:spPr>
      </p:pic>
    </p:spTree>
    <p:extLst>
      <p:ext uri="{BB962C8B-B14F-4D97-AF65-F5344CB8AC3E}">
        <p14:creationId xmlns:p14="http://schemas.microsoft.com/office/powerpoint/2010/main" xmlns="" val="586078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5536" y="1052736"/>
            <a:ext cx="8424936" cy="980729"/>
          </a:xfrm>
          <a:prstGeom prst="rect">
            <a:avLst/>
          </a:prstGeom>
          <a:extLst>
            <a:ext uri="{AF507438-7753-43E0-B8FC-AC1667EBCBE1}">
              <a14:hiddenEffects xmlns:a14="http://schemas.microsoft.com/office/drawing/2010/main" xmlns="">
                <a:effectLst>
                  <a:outerShdw algn="ctr" rotWithShape="0">
                    <a:schemeClr val="hlink"/>
                  </a:outerShdw>
                </a:effectLst>
              </a14:hiddenEffects>
            </a:ext>
          </a:extLst>
        </p:spPr>
        <p:txBody>
          <a:bodyPr vert="horz" anchor="ctr">
            <a:normAutofit fontScale="82500" lnSpcReduction="20000"/>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cs typeface="+mj-cs"/>
              </a:rPr>
              <a:t>Что нельзя делать в музее ?</a:t>
            </a:r>
            <a:r>
              <a:rPr kumimoji="0" lang="ru-RU" sz="4200" b="0" i="0" u="none" strike="noStrike" kern="1200" cap="none" spc="0" normalizeH="0" baseline="0" noProof="0" dirty="0" smtClean="0">
                <a:ln w="6350">
                  <a:solidFill>
                    <a:srgbClr val="FF388C">
                      <a:shade val="43000"/>
                    </a:srgbClr>
                  </a:solidFill>
                </a:ln>
                <a:solidFill>
                  <a:srgbClr val="FF9933"/>
                </a:solidFill>
                <a:effectLst>
                  <a:outerShdw blurRad="26000" dist="26000" dir="14500000" algn="tl" rotWithShape="0">
                    <a:srgbClr val="000000">
                      <a:alpha val="40000"/>
                    </a:srgbClr>
                  </a:outerShdw>
                </a:effectLst>
                <a:uLnTx/>
                <a:uFillTx/>
                <a:latin typeface="Century Gothic"/>
                <a:ea typeface="+mj-ea"/>
                <a:cs typeface="+mj-cs"/>
              </a:rPr>
              <a:t/>
            </a:r>
            <a:br>
              <a:rPr kumimoji="0" lang="ru-RU" sz="4200" b="0" i="0" u="none" strike="noStrike" kern="1200" cap="none" spc="0" normalizeH="0" baseline="0" noProof="0" dirty="0" smtClean="0">
                <a:ln w="6350">
                  <a:solidFill>
                    <a:srgbClr val="FF388C">
                      <a:shade val="43000"/>
                    </a:srgbClr>
                  </a:solidFill>
                </a:ln>
                <a:solidFill>
                  <a:srgbClr val="FF9933"/>
                </a:solidFill>
                <a:effectLst>
                  <a:outerShdw blurRad="26000" dist="26000" dir="14500000" algn="tl" rotWithShape="0">
                    <a:srgbClr val="000000">
                      <a:alpha val="40000"/>
                    </a:srgbClr>
                  </a:outerShdw>
                </a:effectLst>
                <a:uLnTx/>
                <a:uFillTx/>
                <a:latin typeface="Century Gothic"/>
                <a:ea typeface="+mj-ea"/>
                <a:cs typeface="+mj-cs"/>
              </a:rPr>
            </a:br>
            <a:endParaRPr kumimoji="0" lang="en-US" sz="4200" b="1" i="0" u="none" strike="noStrike" kern="1200" cap="none" spc="0" normalizeH="0" baseline="0" noProof="0" dirty="0">
              <a:ln w="12700">
                <a:solidFill>
                  <a:srgbClr val="D2D2D2">
                    <a:satMod val="155000"/>
                  </a:srgbClr>
                </a:solidFill>
                <a:prstDash val="solid"/>
              </a:ln>
              <a:solidFill>
                <a:srgbClr val="FF9933"/>
              </a:solidFill>
              <a:effectLst>
                <a:outerShdw blurRad="41275" dist="20320" dir="1800000" algn="tl" rotWithShape="0">
                  <a:srgbClr val="000000">
                    <a:alpha val="40000"/>
                  </a:srgbClr>
                </a:outerShdw>
              </a:effectLst>
              <a:uLnTx/>
              <a:uFillTx/>
              <a:latin typeface="Calibri" pitchFamily="34" charset="0"/>
              <a:ea typeface="+mj-ea"/>
              <a:cs typeface="Calibri" pitchFamily="34" charset="0"/>
            </a:endParaRPr>
          </a:p>
        </p:txBody>
      </p:sp>
      <p:pic>
        <p:nvPicPr>
          <p:cNvPr id="3" name="Picture 23" descr="C:\Users\Lena\Desktop\солнце\80199364_large_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1802996"/>
            <a:ext cx="1547130" cy="136815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140964" y="2634042"/>
            <a:ext cx="309700" cy="400110"/>
          </a:xfrm>
          <a:prstGeom prst="rect">
            <a:avLst/>
          </a:prstGeom>
          <a:noFill/>
        </p:spPr>
        <p:txBody>
          <a:bodyPr wrap="none" rtlCol="0">
            <a:spAutoFit/>
          </a:bodyPr>
          <a:lstStyle/>
          <a:p>
            <a:r>
              <a:rPr lang="ru-RU" sz="2000" b="1" dirty="0" smtClean="0">
                <a:solidFill>
                  <a:srgbClr val="FF0000"/>
                </a:solidFill>
                <a:effectLst>
                  <a:outerShdw blurRad="38100" dist="38100" dir="2700000" algn="tl">
                    <a:srgbClr val="000000">
                      <a:alpha val="43137"/>
                    </a:srgbClr>
                  </a:outerShdw>
                </a:effectLst>
                <a:latin typeface="Georgia" pitchFamily="18" charset="0"/>
              </a:rPr>
              <a:t>1</a:t>
            </a:r>
            <a:endParaRPr lang="ru-RU" sz="2000" b="1" dirty="0">
              <a:solidFill>
                <a:srgbClr val="FF0000"/>
              </a:solidFill>
              <a:effectLst>
                <a:outerShdw blurRad="38100" dist="38100" dir="2700000" algn="tl">
                  <a:srgbClr val="000000">
                    <a:alpha val="43137"/>
                  </a:srgbClr>
                </a:outerShdw>
              </a:effectLst>
              <a:latin typeface="Georgia" pitchFamily="18" charset="0"/>
            </a:endParaRPr>
          </a:p>
        </p:txBody>
      </p:sp>
      <p:sp>
        <p:nvSpPr>
          <p:cNvPr id="5" name="TextBox 4"/>
          <p:cNvSpPr txBox="1"/>
          <p:nvPr/>
        </p:nvSpPr>
        <p:spPr>
          <a:xfrm>
            <a:off x="1145186" y="3174317"/>
            <a:ext cx="2127505" cy="400110"/>
          </a:xfrm>
          <a:prstGeom prst="rect">
            <a:avLst/>
          </a:prstGeom>
          <a:noFill/>
        </p:spPr>
        <p:txBody>
          <a:bodyPr wrap="none" rtlCol="0">
            <a:spAutoFit/>
          </a:bodyPr>
          <a:lstStyle/>
          <a:p>
            <a:r>
              <a:rPr lang="ru-RU" sz="2000" b="1" dirty="0" smtClean="0">
                <a:solidFill>
                  <a:srgbClr val="FF0000"/>
                </a:solidFill>
                <a:effectLst>
                  <a:outerShdw blurRad="38100" dist="38100" dir="2700000" algn="tl">
                    <a:srgbClr val="000000">
                      <a:alpha val="43137"/>
                    </a:srgbClr>
                  </a:outerShdw>
                </a:effectLst>
                <a:latin typeface="Georgia" pitchFamily="18" charset="0"/>
              </a:rPr>
              <a:t>Личные вещи</a:t>
            </a:r>
            <a:endParaRPr lang="ru-RU" sz="2000" b="1" dirty="0">
              <a:solidFill>
                <a:srgbClr val="FF0000"/>
              </a:solidFill>
              <a:effectLst>
                <a:outerShdw blurRad="38100" dist="38100" dir="2700000" algn="tl">
                  <a:srgbClr val="000000">
                    <a:alpha val="43137"/>
                  </a:srgbClr>
                </a:outerShdw>
              </a:effectLst>
              <a:latin typeface="Georgia" pitchFamily="18" charset="0"/>
            </a:endParaRPr>
          </a:p>
        </p:txBody>
      </p:sp>
      <p:pic>
        <p:nvPicPr>
          <p:cNvPr id="6" name="Picture 17" descr="C:\Users\Lena\Desktop\солнце\5 (3).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4012375" y="1823541"/>
            <a:ext cx="1294301" cy="132706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4268807" y="3149587"/>
            <a:ext cx="678391" cy="400110"/>
          </a:xfrm>
          <a:prstGeom prst="rect">
            <a:avLst/>
          </a:prstGeom>
          <a:noFill/>
        </p:spPr>
        <p:txBody>
          <a:bodyPr wrap="none" rtlCol="0">
            <a:spAutoFit/>
          </a:bodyPr>
          <a:lstStyle/>
          <a:p>
            <a:r>
              <a:rPr lang="ru-RU" sz="2000" b="1" dirty="0" smtClean="0">
                <a:solidFill>
                  <a:srgbClr val="FF0000"/>
                </a:solidFill>
                <a:effectLst>
                  <a:outerShdw blurRad="38100" dist="38100" dir="2700000" algn="tl">
                    <a:srgbClr val="000000">
                      <a:alpha val="43137"/>
                    </a:srgbClr>
                  </a:outerShdw>
                </a:effectLst>
                <a:latin typeface="Georgia" pitchFamily="18" charset="0"/>
              </a:rPr>
              <a:t>Еда</a:t>
            </a:r>
            <a:endParaRPr lang="ru-RU" sz="2000" b="1" dirty="0">
              <a:solidFill>
                <a:srgbClr val="FF0000"/>
              </a:solidFill>
              <a:effectLst>
                <a:outerShdw blurRad="38100" dist="38100" dir="2700000" algn="tl">
                  <a:srgbClr val="000000">
                    <a:alpha val="43137"/>
                  </a:srgbClr>
                </a:outerShdw>
              </a:effectLst>
              <a:latin typeface="Georgia" pitchFamily="18" charset="0"/>
            </a:endParaRPr>
          </a:p>
        </p:txBody>
      </p:sp>
      <p:sp>
        <p:nvSpPr>
          <p:cNvPr id="8" name="TextBox 7"/>
          <p:cNvSpPr txBox="1"/>
          <p:nvPr/>
        </p:nvSpPr>
        <p:spPr>
          <a:xfrm>
            <a:off x="3668843" y="2634042"/>
            <a:ext cx="328936" cy="369332"/>
          </a:xfrm>
          <a:prstGeom prst="rect">
            <a:avLst/>
          </a:prstGeom>
          <a:noFill/>
        </p:spPr>
        <p:txBody>
          <a:bodyPr wrap="none" rtlCol="0">
            <a:spAutoFit/>
          </a:bodyPr>
          <a:lstStyle/>
          <a:p>
            <a:r>
              <a:rPr lang="ru-RU" b="1" dirty="0" smtClean="0">
                <a:solidFill>
                  <a:srgbClr val="FF0000"/>
                </a:solidFill>
                <a:effectLst>
                  <a:outerShdw blurRad="38100" dist="38100" dir="2700000" algn="tl">
                    <a:srgbClr val="000000">
                      <a:alpha val="43137"/>
                    </a:srgbClr>
                  </a:outerShdw>
                </a:effectLst>
                <a:latin typeface="Georgia" pitchFamily="18" charset="0"/>
              </a:rPr>
              <a:t>2</a:t>
            </a:r>
            <a:endParaRPr lang="ru-RU" b="1" dirty="0">
              <a:solidFill>
                <a:srgbClr val="FF0000"/>
              </a:solidFill>
              <a:effectLst>
                <a:outerShdw blurRad="38100" dist="38100" dir="2700000" algn="tl">
                  <a:srgbClr val="000000">
                    <a:alpha val="43137"/>
                  </a:srgbClr>
                </a:outerShdw>
              </a:effectLst>
              <a:latin typeface="Georgia" pitchFamily="18" charset="0"/>
            </a:endParaRPr>
          </a:p>
        </p:txBody>
      </p:sp>
      <p:pic>
        <p:nvPicPr>
          <p:cNvPr id="9" name="Picture 18" descr="C:\Users\Lena\Desktop\солнце\5_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00191" y="1802996"/>
            <a:ext cx="1307761" cy="130776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6444208" y="3136349"/>
            <a:ext cx="1316386" cy="400110"/>
          </a:xfrm>
          <a:prstGeom prst="rect">
            <a:avLst/>
          </a:prstGeom>
          <a:noFill/>
        </p:spPr>
        <p:txBody>
          <a:bodyPr wrap="none" rtlCol="0">
            <a:spAutoFit/>
          </a:bodyPr>
          <a:lstStyle/>
          <a:p>
            <a:r>
              <a:rPr lang="ru-RU" sz="2000" b="1" dirty="0" smtClean="0">
                <a:solidFill>
                  <a:srgbClr val="FF0000"/>
                </a:solidFill>
                <a:effectLst>
                  <a:outerShdw blurRad="38100" dist="38100" dir="2700000" algn="tl">
                    <a:srgbClr val="000000">
                      <a:alpha val="43137"/>
                    </a:srgbClr>
                  </a:outerShdw>
                </a:effectLst>
                <a:latin typeface="Georgia" pitchFamily="18" charset="0"/>
              </a:rPr>
              <a:t>Тишина</a:t>
            </a:r>
            <a:endParaRPr lang="ru-RU" sz="2000" b="1" dirty="0">
              <a:solidFill>
                <a:srgbClr val="FF0000"/>
              </a:solidFill>
              <a:effectLst>
                <a:outerShdw blurRad="38100" dist="38100" dir="2700000" algn="tl">
                  <a:srgbClr val="000000">
                    <a:alpha val="43137"/>
                  </a:srgbClr>
                </a:outerShdw>
              </a:effectLst>
              <a:latin typeface="Georgia" pitchFamily="18" charset="0"/>
            </a:endParaRPr>
          </a:p>
        </p:txBody>
      </p:sp>
      <p:sp>
        <p:nvSpPr>
          <p:cNvPr id="11" name="TextBox 10"/>
          <p:cNvSpPr txBox="1"/>
          <p:nvPr/>
        </p:nvSpPr>
        <p:spPr>
          <a:xfrm>
            <a:off x="5979224" y="2634042"/>
            <a:ext cx="328936" cy="369332"/>
          </a:xfrm>
          <a:prstGeom prst="rect">
            <a:avLst/>
          </a:prstGeom>
          <a:noFill/>
        </p:spPr>
        <p:txBody>
          <a:bodyPr wrap="none" rtlCol="0">
            <a:spAutoFit/>
          </a:bodyPr>
          <a:lstStyle/>
          <a:p>
            <a:r>
              <a:rPr lang="ru-RU" b="1" dirty="0" smtClean="0">
                <a:solidFill>
                  <a:srgbClr val="FF0000"/>
                </a:solidFill>
                <a:effectLst>
                  <a:outerShdw blurRad="38100" dist="38100" dir="2700000" algn="tl">
                    <a:srgbClr val="000000">
                      <a:alpha val="43137"/>
                    </a:srgbClr>
                  </a:outerShdw>
                </a:effectLst>
                <a:latin typeface="Georgia" pitchFamily="18" charset="0"/>
              </a:rPr>
              <a:t>3</a:t>
            </a:r>
            <a:endParaRPr lang="ru-RU" b="1" dirty="0">
              <a:solidFill>
                <a:srgbClr val="FF0000"/>
              </a:solidFill>
              <a:effectLst>
                <a:outerShdw blurRad="38100" dist="38100" dir="2700000" algn="tl">
                  <a:srgbClr val="000000">
                    <a:alpha val="43137"/>
                  </a:srgbClr>
                </a:outerShdw>
              </a:effectLst>
              <a:latin typeface="Georgia" pitchFamily="18" charset="0"/>
            </a:endParaRPr>
          </a:p>
        </p:txBody>
      </p:sp>
      <p:pic>
        <p:nvPicPr>
          <p:cNvPr id="12" name="Picture 22" descr="C:\Users\Lena\Desktop\солнце\79777758_large_Malchik3 (1).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1771112" y="3820046"/>
            <a:ext cx="1000688" cy="1399613"/>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1249634" y="4605841"/>
            <a:ext cx="335348" cy="369332"/>
          </a:xfrm>
          <a:prstGeom prst="rect">
            <a:avLst/>
          </a:prstGeom>
          <a:noFill/>
        </p:spPr>
        <p:txBody>
          <a:bodyPr wrap="none" rtlCol="0">
            <a:spAutoFit/>
          </a:bodyPr>
          <a:lstStyle/>
          <a:p>
            <a:r>
              <a:rPr lang="ru-RU" b="1" dirty="0" smtClean="0">
                <a:solidFill>
                  <a:srgbClr val="FF0000"/>
                </a:solidFill>
                <a:effectLst>
                  <a:outerShdw blurRad="38100" dist="38100" dir="2700000" algn="tl">
                    <a:srgbClr val="000000">
                      <a:alpha val="43137"/>
                    </a:srgbClr>
                  </a:outerShdw>
                </a:effectLst>
                <a:latin typeface="Georgia" pitchFamily="18" charset="0"/>
              </a:rPr>
              <a:t>4</a:t>
            </a:r>
            <a:endParaRPr lang="ru-RU" b="1" dirty="0">
              <a:solidFill>
                <a:srgbClr val="FF0000"/>
              </a:solidFill>
              <a:effectLst>
                <a:outerShdw blurRad="38100" dist="38100" dir="2700000" algn="tl">
                  <a:srgbClr val="000000">
                    <a:alpha val="43137"/>
                  </a:srgbClr>
                </a:outerShdw>
              </a:effectLst>
              <a:latin typeface="Georgia" pitchFamily="18" charset="0"/>
            </a:endParaRPr>
          </a:p>
        </p:txBody>
      </p:sp>
      <p:sp>
        <p:nvSpPr>
          <p:cNvPr id="14" name="TextBox 13"/>
          <p:cNvSpPr txBox="1"/>
          <p:nvPr/>
        </p:nvSpPr>
        <p:spPr>
          <a:xfrm>
            <a:off x="1359186" y="5263370"/>
            <a:ext cx="1699504" cy="400110"/>
          </a:xfrm>
          <a:prstGeom prst="rect">
            <a:avLst/>
          </a:prstGeom>
          <a:noFill/>
        </p:spPr>
        <p:txBody>
          <a:bodyPr wrap="none" rtlCol="0">
            <a:spAutoFit/>
          </a:bodyPr>
          <a:lstStyle/>
          <a:p>
            <a:r>
              <a:rPr lang="ru-RU" sz="2000" b="1" dirty="0" smtClean="0">
                <a:solidFill>
                  <a:srgbClr val="FF0000"/>
                </a:solidFill>
                <a:effectLst>
                  <a:outerShdw blurRad="38100" dist="38100" dir="2700000" algn="tl">
                    <a:srgbClr val="000000">
                      <a:alpha val="43137"/>
                    </a:srgbClr>
                  </a:outerShdw>
                </a:effectLst>
                <a:latin typeface="Georgia" pitchFamily="18" charset="0"/>
              </a:rPr>
              <a:t>Поведение</a:t>
            </a:r>
            <a:endParaRPr lang="ru-RU" sz="2000" b="1" dirty="0">
              <a:solidFill>
                <a:srgbClr val="FF0000"/>
              </a:solidFill>
              <a:effectLst>
                <a:outerShdw blurRad="38100" dist="38100" dir="2700000" algn="tl">
                  <a:srgbClr val="000000">
                    <a:alpha val="43137"/>
                  </a:srgbClr>
                </a:outerShdw>
              </a:effectLst>
              <a:latin typeface="Georgia" pitchFamily="18" charset="0"/>
            </a:endParaRPr>
          </a:p>
        </p:txBody>
      </p:sp>
      <p:pic>
        <p:nvPicPr>
          <p:cNvPr id="15" name="Picture 21" descr="C:\Users\Lena\Desktop\солнце\10_2.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a:stretch/>
        </p:blipFill>
        <p:spPr bwMode="auto">
          <a:xfrm>
            <a:off x="4137003" y="3789040"/>
            <a:ext cx="1445097" cy="1430619"/>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3997778" y="5250156"/>
            <a:ext cx="1723549" cy="400110"/>
          </a:xfrm>
          <a:prstGeom prst="rect">
            <a:avLst/>
          </a:prstGeom>
          <a:noFill/>
        </p:spPr>
        <p:txBody>
          <a:bodyPr wrap="none" rtlCol="0">
            <a:spAutoFit/>
          </a:bodyPr>
          <a:lstStyle/>
          <a:p>
            <a:r>
              <a:rPr lang="ru-RU" sz="2000" b="1" dirty="0" smtClean="0">
                <a:solidFill>
                  <a:srgbClr val="FF0000"/>
                </a:solidFill>
                <a:effectLst>
                  <a:outerShdw blurRad="38100" dist="38100" dir="2700000" algn="tl">
                    <a:srgbClr val="000000">
                      <a:alpha val="43137"/>
                    </a:srgbClr>
                  </a:outerShdw>
                </a:effectLst>
                <a:latin typeface="Georgia" pitchFamily="18" charset="0"/>
              </a:rPr>
              <a:t>Экспонаты</a:t>
            </a:r>
            <a:endParaRPr lang="ru-RU" sz="2000" b="1" dirty="0">
              <a:solidFill>
                <a:srgbClr val="FF0000"/>
              </a:solidFill>
              <a:effectLst>
                <a:outerShdw blurRad="38100" dist="38100" dir="2700000" algn="tl">
                  <a:srgbClr val="000000">
                    <a:alpha val="43137"/>
                  </a:srgbClr>
                </a:outerShdw>
              </a:effectLst>
              <a:latin typeface="Georgia" pitchFamily="18" charset="0"/>
            </a:endParaRPr>
          </a:p>
        </p:txBody>
      </p:sp>
      <p:sp>
        <p:nvSpPr>
          <p:cNvPr id="17" name="TextBox 16"/>
          <p:cNvSpPr txBox="1"/>
          <p:nvPr/>
        </p:nvSpPr>
        <p:spPr>
          <a:xfrm>
            <a:off x="3668843" y="4605841"/>
            <a:ext cx="322524" cy="369332"/>
          </a:xfrm>
          <a:prstGeom prst="rect">
            <a:avLst/>
          </a:prstGeom>
          <a:noFill/>
        </p:spPr>
        <p:txBody>
          <a:bodyPr wrap="none" rtlCol="0">
            <a:spAutoFit/>
          </a:bodyPr>
          <a:lstStyle/>
          <a:p>
            <a:r>
              <a:rPr lang="ru-RU" b="1" dirty="0" smtClean="0">
                <a:solidFill>
                  <a:srgbClr val="FF0000"/>
                </a:solidFill>
                <a:effectLst>
                  <a:outerShdw blurRad="38100" dist="38100" dir="2700000" algn="tl">
                    <a:srgbClr val="000000">
                      <a:alpha val="43137"/>
                    </a:srgbClr>
                  </a:outerShdw>
                </a:effectLst>
                <a:latin typeface="Georgia" pitchFamily="18" charset="0"/>
              </a:rPr>
              <a:t>5</a:t>
            </a:r>
            <a:endParaRPr lang="ru-RU" b="1" dirty="0">
              <a:solidFill>
                <a:srgbClr val="FF0000"/>
              </a:solidFill>
              <a:effectLst>
                <a:outerShdw blurRad="38100" dist="38100" dir="2700000" algn="tl">
                  <a:srgbClr val="000000">
                    <a:alpha val="43137"/>
                  </a:srgbClr>
                </a:outerShdw>
              </a:effectLst>
              <a:latin typeface="Georgia" pitchFamily="18" charset="0"/>
            </a:endParaRPr>
          </a:p>
        </p:txBody>
      </p:sp>
      <p:pic>
        <p:nvPicPr>
          <p:cNvPr id="18" name="Picture 20" descr="C:\Users\Lena\Desktop\солнце\7_2.pn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6603556" y="3880356"/>
            <a:ext cx="997690" cy="1324628"/>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Box 18"/>
          <p:cNvSpPr txBox="1"/>
          <p:nvPr/>
        </p:nvSpPr>
        <p:spPr>
          <a:xfrm>
            <a:off x="6332329" y="5286002"/>
            <a:ext cx="1863011" cy="400110"/>
          </a:xfrm>
          <a:prstGeom prst="rect">
            <a:avLst/>
          </a:prstGeom>
          <a:noFill/>
        </p:spPr>
        <p:txBody>
          <a:bodyPr wrap="none" rtlCol="0">
            <a:spAutoFit/>
          </a:bodyPr>
          <a:lstStyle/>
          <a:p>
            <a:r>
              <a:rPr lang="ru-RU" sz="2000" b="1" dirty="0" smtClean="0">
                <a:solidFill>
                  <a:srgbClr val="FF0000"/>
                </a:solidFill>
                <a:effectLst>
                  <a:outerShdw blurRad="38100" dist="38100" dir="2700000" algn="tl">
                    <a:srgbClr val="000000">
                      <a:alpha val="43137"/>
                    </a:srgbClr>
                  </a:outerShdw>
                </a:effectLst>
                <a:latin typeface="Georgia" pitchFamily="18" charset="0"/>
              </a:rPr>
              <a:t>Фотосъемка</a:t>
            </a:r>
            <a:endParaRPr lang="ru-RU" sz="2000" b="1" dirty="0">
              <a:solidFill>
                <a:srgbClr val="FF0000"/>
              </a:solidFill>
              <a:effectLst>
                <a:outerShdw blurRad="38100" dist="38100" dir="2700000" algn="tl">
                  <a:srgbClr val="000000">
                    <a:alpha val="43137"/>
                  </a:srgbClr>
                </a:outerShdw>
              </a:effectLst>
              <a:latin typeface="Georgia" pitchFamily="18" charset="0"/>
            </a:endParaRPr>
          </a:p>
        </p:txBody>
      </p:sp>
      <p:sp>
        <p:nvSpPr>
          <p:cNvPr id="20" name="TextBox 19"/>
          <p:cNvSpPr txBox="1"/>
          <p:nvPr/>
        </p:nvSpPr>
        <p:spPr>
          <a:xfrm>
            <a:off x="5966445" y="4606567"/>
            <a:ext cx="333746" cy="369332"/>
          </a:xfrm>
          <a:prstGeom prst="rect">
            <a:avLst/>
          </a:prstGeom>
          <a:noFill/>
        </p:spPr>
        <p:txBody>
          <a:bodyPr wrap="none" rtlCol="0">
            <a:spAutoFit/>
          </a:bodyPr>
          <a:lstStyle/>
          <a:p>
            <a:r>
              <a:rPr lang="ru-RU" b="1" dirty="0" smtClean="0">
                <a:solidFill>
                  <a:srgbClr val="FF0000"/>
                </a:solidFill>
                <a:effectLst>
                  <a:outerShdw blurRad="38100" dist="38100" dir="2700000" algn="tl">
                    <a:srgbClr val="000000">
                      <a:alpha val="43137"/>
                    </a:srgbClr>
                  </a:outerShdw>
                </a:effectLst>
                <a:latin typeface="Georgia" pitchFamily="18" charset="0"/>
              </a:rPr>
              <a:t>6</a:t>
            </a:r>
            <a:endParaRPr lang="ru-RU" b="1" dirty="0">
              <a:solidFill>
                <a:srgbClr val="FF0000"/>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xmlns="" val="281739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nodeType="clickEffect">
                                  <p:stCondLst>
                                    <p:cond delay="0"/>
                                  </p:stCondLst>
                                  <p:childTnLst>
                                    <p:animRot by="120000">
                                      <p:cBhvr>
                                        <p:cTn id="27" dur="100" fill="hold">
                                          <p:stCondLst>
                                            <p:cond delay="0"/>
                                          </p:stCondLst>
                                        </p:cTn>
                                        <p:tgtEl>
                                          <p:spTgt spid="6"/>
                                        </p:tgtEl>
                                        <p:attrNameLst>
                                          <p:attrName>r</p:attrName>
                                        </p:attrNameLst>
                                      </p:cBhvr>
                                    </p:animRot>
                                    <p:animRot by="-240000">
                                      <p:cBhvr>
                                        <p:cTn id="28" dur="200" fill="hold">
                                          <p:stCondLst>
                                            <p:cond delay="200"/>
                                          </p:stCondLst>
                                        </p:cTn>
                                        <p:tgtEl>
                                          <p:spTgt spid="6"/>
                                        </p:tgtEl>
                                        <p:attrNameLst>
                                          <p:attrName>r</p:attrName>
                                        </p:attrNameLst>
                                      </p:cBhvr>
                                    </p:animRot>
                                    <p:animRot by="240000">
                                      <p:cBhvr>
                                        <p:cTn id="29" dur="200" fill="hold">
                                          <p:stCondLst>
                                            <p:cond delay="400"/>
                                          </p:stCondLst>
                                        </p:cTn>
                                        <p:tgtEl>
                                          <p:spTgt spid="6"/>
                                        </p:tgtEl>
                                        <p:attrNameLst>
                                          <p:attrName>r</p:attrName>
                                        </p:attrNameLst>
                                      </p:cBhvr>
                                    </p:animRot>
                                    <p:animRot by="-240000">
                                      <p:cBhvr>
                                        <p:cTn id="30" dur="200" fill="hold">
                                          <p:stCondLst>
                                            <p:cond delay="600"/>
                                          </p:stCondLst>
                                        </p:cTn>
                                        <p:tgtEl>
                                          <p:spTgt spid="6"/>
                                        </p:tgtEl>
                                        <p:attrNameLst>
                                          <p:attrName>r</p:attrName>
                                        </p:attrNameLst>
                                      </p:cBhvr>
                                    </p:animRot>
                                    <p:animRot by="120000">
                                      <p:cBhvr>
                                        <p:cTn id="31" dur="200" fill="hold">
                                          <p:stCondLst>
                                            <p:cond delay="800"/>
                                          </p:stCondLst>
                                        </p:cTn>
                                        <p:tgtEl>
                                          <p:spTgt spid="6"/>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9"/>
                                        </p:tgtEl>
                                        <p:attrNameLst>
                                          <p:attrName>r</p:attrName>
                                        </p:attrNameLst>
                                      </p:cBhvr>
                                    </p:animRot>
                                    <p:animRot by="-240000">
                                      <p:cBhvr>
                                        <p:cTn id="49" dur="200" fill="hold">
                                          <p:stCondLst>
                                            <p:cond delay="200"/>
                                          </p:stCondLst>
                                        </p:cTn>
                                        <p:tgtEl>
                                          <p:spTgt spid="9"/>
                                        </p:tgtEl>
                                        <p:attrNameLst>
                                          <p:attrName>r</p:attrName>
                                        </p:attrNameLst>
                                      </p:cBhvr>
                                    </p:animRot>
                                    <p:animRot by="240000">
                                      <p:cBhvr>
                                        <p:cTn id="50" dur="200" fill="hold">
                                          <p:stCondLst>
                                            <p:cond delay="400"/>
                                          </p:stCondLst>
                                        </p:cTn>
                                        <p:tgtEl>
                                          <p:spTgt spid="9"/>
                                        </p:tgtEl>
                                        <p:attrNameLst>
                                          <p:attrName>r</p:attrName>
                                        </p:attrNameLst>
                                      </p:cBhvr>
                                    </p:animRot>
                                    <p:animRot by="-240000">
                                      <p:cBhvr>
                                        <p:cTn id="51" dur="200" fill="hold">
                                          <p:stCondLst>
                                            <p:cond delay="600"/>
                                          </p:stCondLst>
                                        </p:cTn>
                                        <p:tgtEl>
                                          <p:spTgt spid="9"/>
                                        </p:tgtEl>
                                        <p:attrNameLst>
                                          <p:attrName>r</p:attrName>
                                        </p:attrNameLst>
                                      </p:cBhvr>
                                    </p:animRot>
                                    <p:animRot by="120000">
                                      <p:cBhvr>
                                        <p:cTn id="52" dur="200" fill="hold">
                                          <p:stCondLst>
                                            <p:cond delay="800"/>
                                          </p:stCondLst>
                                        </p:cTn>
                                        <p:tgtEl>
                                          <p:spTgt spid="9"/>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ppt_x"/>
                                          </p:val>
                                        </p:tav>
                                        <p:tav tm="100000">
                                          <p:val>
                                            <p:strVal val="#ppt_x"/>
                                          </p:val>
                                        </p:tav>
                                      </p:tavLst>
                                    </p:anim>
                                    <p:anim calcmode="lin" valueType="num">
                                      <p:cBhvr additive="base">
                                        <p:cTn id="6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2" presetClass="emph" presetSubtype="0" fill="hold" nodeType="clickEffect">
                                  <p:stCondLst>
                                    <p:cond delay="0"/>
                                  </p:stCondLst>
                                  <p:childTnLst>
                                    <p:animRot by="120000">
                                      <p:cBhvr>
                                        <p:cTn id="69" dur="100" fill="hold">
                                          <p:stCondLst>
                                            <p:cond delay="0"/>
                                          </p:stCondLst>
                                        </p:cTn>
                                        <p:tgtEl>
                                          <p:spTgt spid="12"/>
                                        </p:tgtEl>
                                        <p:attrNameLst>
                                          <p:attrName>r</p:attrName>
                                        </p:attrNameLst>
                                      </p:cBhvr>
                                    </p:animRot>
                                    <p:animRot by="-240000">
                                      <p:cBhvr>
                                        <p:cTn id="70" dur="200" fill="hold">
                                          <p:stCondLst>
                                            <p:cond delay="200"/>
                                          </p:stCondLst>
                                        </p:cTn>
                                        <p:tgtEl>
                                          <p:spTgt spid="12"/>
                                        </p:tgtEl>
                                        <p:attrNameLst>
                                          <p:attrName>r</p:attrName>
                                        </p:attrNameLst>
                                      </p:cBhvr>
                                    </p:animRot>
                                    <p:animRot by="240000">
                                      <p:cBhvr>
                                        <p:cTn id="71" dur="200" fill="hold">
                                          <p:stCondLst>
                                            <p:cond delay="400"/>
                                          </p:stCondLst>
                                        </p:cTn>
                                        <p:tgtEl>
                                          <p:spTgt spid="12"/>
                                        </p:tgtEl>
                                        <p:attrNameLst>
                                          <p:attrName>r</p:attrName>
                                        </p:attrNameLst>
                                      </p:cBhvr>
                                    </p:animRot>
                                    <p:animRot by="-240000">
                                      <p:cBhvr>
                                        <p:cTn id="72" dur="200" fill="hold">
                                          <p:stCondLst>
                                            <p:cond delay="600"/>
                                          </p:stCondLst>
                                        </p:cTn>
                                        <p:tgtEl>
                                          <p:spTgt spid="12"/>
                                        </p:tgtEl>
                                        <p:attrNameLst>
                                          <p:attrName>r</p:attrName>
                                        </p:attrNameLst>
                                      </p:cBhvr>
                                    </p:animRot>
                                    <p:animRot by="120000">
                                      <p:cBhvr>
                                        <p:cTn id="73" dur="200" fill="hold">
                                          <p:stCondLst>
                                            <p:cond delay="800"/>
                                          </p:stCondLst>
                                        </p:cTn>
                                        <p:tgtEl>
                                          <p:spTgt spid="12"/>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fill="hold"/>
                                        <p:tgtEl>
                                          <p:spTgt spid="13"/>
                                        </p:tgtEl>
                                        <p:attrNameLst>
                                          <p:attrName>ppt_x</p:attrName>
                                        </p:attrNameLst>
                                      </p:cBhvr>
                                      <p:tavLst>
                                        <p:tav tm="0">
                                          <p:val>
                                            <p:strVal val="#ppt_x"/>
                                          </p:val>
                                        </p:tav>
                                        <p:tav tm="100000">
                                          <p:val>
                                            <p:strVal val="#ppt_x"/>
                                          </p:val>
                                        </p:tav>
                                      </p:tavLst>
                                    </p:anim>
                                    <p:anim calcmode="lin" valueType="num">
                                      <p:cBhvr additive="base">
                                        <p:cTn id="7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2" presetClass="emph" presetSubtype="0" fill="hold" nodeType="clickEffect">
                                  <p:stCondLst>
                                    <p:cond delay="0"/>
                                  </p:stCondLst>
                                  <p:childTnLst>
                                    <p:animRot by="120000">
                                      <p:cBhvr>
                                        <p:cTn id="90" dur="100" fill="hold">
                                          <p:stCondLst>
                                            <p:cond delay="0"/>
                                          </p:stCondLst>
                                        </p:cTn>
                                        <p:tgtEl>
                                          <p:spTgt spid="15"/>
                                        </p:tgtEl>
                                        <p:attrNameLst>
                                          <p:attrName>r</p:attrName>
                                        </p:attrNameLst>
                                      </p:cBhvr>
                                    </p:animRot>
                                    <p:animRot by="-240000">
                                      <p:cBhvr>
                                        <p:cTn id="91" dur="200" fill="hold">
                                          <p:stCondLst>
                                            <p:cond delay="200"/>
                                          </p:stCondLst>
                                        </p:cTn>
                                        <p:tgtEl>
                                          <p:spTgt spid="15"/>
                                        </p:tgtEl>
                                        <p:attrNameLst>
                                          <p:attrName>r</p:attrName>
                                        </p:attrNameLst>
                                      </p:cBhvr>
                                    </p:animRot>
                                    <p:animRot by="240000">
                                      <p:cBhvr>
                                        <p:cTn id="92" dur="200" fill="hold">
                                          <p:stCondLst>
                                            <p:cond delay="400"/>
                                          </p:stCondLst>
                                        </p:cTn>
                                        <p:tgtEl>
                                          <p:spTgt spid="15"/>
                                        </p:tgtEl>
                                        <p:attrNameLst>
                                          <p:attrName>r</p:attrName>
                                        </p:attrNameLst>
                                      </p:cBhvr>
                                    </p:animRot>
                                    <p:animRot by="-240000">
                                      <p:cBhvr>
                                        <p:cTn id="93" dur="200" fill="hold">
                                          <p:stCondLst>
                                            <p:cond delay="600"/>
                                          </p:stCondLst>
                                        </p:cTn>
                                        <p:tgtEl>
                                          <p:spTgt spid="15"/>
                                        </p:tgtEl>
                                        <p:attrNameLst>
                                          <p:attrName>r</p:attrName>
                                        </p:attrNameLst>
                                      </p:cBhvr>
                                    </p:animRot>
                                    <p:animRot by="120000">
                                      <p:cBhvr>
                                        <p:cTn id="94" dur="200" fill="hold">
                                          <p:stCondLst>
                                            <p:cond delay="800"/>
                                          </p:stCondLst>
                                        </p:cTn>
                                        <p:tgtEl>
                                          <p:spTgt spid="15"/>
                                        </p:tgtEl>
                                        <p:attrNameLst>
                                          <p:attrName>r</p:attrName>
                                        </p:attrNameLst>
                                      </p:cBhvr>
                                    </p:animRo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fade">
                                      <p:cBhvr>
                                        <p:cTn id="99" dur="1000"/>
                                        <p:tgtEl>
                                          <p:spTgt spid="16"/>
                                        </p:tgtEl>
                                      </p:cBhvr>
                                    </p:animEffect>
                                    <p:anim calcmode="lin" valueType="num">
                                      <p:cBhvr>
                                        <p:cTn id="100" dur="1000" fill="hold"/>
                                        <p:tgtEl>
                                          <p:spTgt spid="16"/>
                                        </p:tgtEl>
                                        <p:attrNameLst>
                                          <p:attrName>ppt_x</p:attrName>
                                        </p:attrNameLst>
                                      </p:cBhvr>
                                      <p:tavLst>
                                        <p:tav tm="0">
                                          <p:val>
                                            <p:strVal val="#ppt_x"/>
                                          </p:val>
                                        </p:tav>
                                        <p:tav tm="100000">
                                          <p:val>
                                            <p:strVal val="#ppt_x"/>
                                          </p:val>
                                        </p:tav>
                                      </p:tavLst>
                                    </p:anim>
                                    <p:anim calcmode="lin" valueType="num">
                                      <p:cBhvr>
                                        <p:cTn id="10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17"/>
                                        </p:tgtEl>
                                        <p:attrNameLst>
                                          <p:attrName>style.visibility</p:attrName>
                                        </p:attrNameLst>
                                      </p:cBhvr>
                                      <p:to>
                                        <p:strVal val="visible"/>
                                      </p:to>
                                    </p:set>
                                    <p:anim calcmode="lin" valueType="num">
                                      <p:cBhvr additive="base">
                                        <p:cTn id="106" dur="500" fill="hold"/>
                                        <p:tgtEl>
                                          <p:spTgt spid="17"/>
                                        </p:tgtEl>
                                        <p:attrNameLst>
                                          <p:attrName>ppt_x</p:attrName>
                                        </p:attrNameLst>
                                      </p:cBhvr>
                                      <p:tavLst>
                                        <p:tav tm="0">
                                          <p:val>
                                            <p:strVal val="#ppt_x"/>
                                          </p:val>
                                        </p:tav>
                                        <p:tav tm="100000">
                                          <p:val>
                                            <p:strVal val="#ppt_x"/>
                                          </p:val>
                                        </p:tav>
                                      </p:tavLst>
                                    </p:anim>
                                    <p:anim calcmode="lin" valueType="num">
                                      <p:cBhvr additive="base">
                                        <p:cTn id="10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32" presetClass="emph" presetSubtype="0" fill="hold" nodeType="clickEffect">
                                  <p:stCondLst>
                                    <p:cond delay="0"/>
                                  </p:stCondLst>
                                  <p:childTnLst>
                                    <p:animRot by="120000">
                                      <p:cBhvr>
                                        <p:cTn id="111" dur="100" fill="hold">
                                          <p:stCondLst>
                                            <p:cond delay="0"/>
                                          </p:stCondLst>
                                        </p:cTn>
                                        <p:tgtEl>
                                          <p:spTgt spid="18"/>
                                        </p:tgtEl>
                                        <p:attrNameLst>
                                          <p:attrName>r</p:attrName>
                                        </p:attrNameLst>
                                      </p:cBhvr>
                                    </p:animRot>
                                    <p:animRot by="-240000">
                                      <p:cBhvr>
                                        <p:cTn id="112" dur="200" fill="hold">
                                          <p:stCondLst>
                                            <p:cond delay="200"/>
                                          </p:stCondLst>
                                        </p:cTn>
                                        <p:tgtEl>
                                          <p:spTgt spid="18"/>
                                        </p:tgtEl>
                                        <p:attrNameLst>
                                          <p:attrName>r</p:attrName>
                                        </p:attrNameLst>
                                      </p:cBhvr>
                                    </p:animRot>
                                    <p:animRot by="240000">
                                      <p:cBhvr>
                                        <p:cTn id="113" dur="200" fill="hold">
                                          <p:stCondLst>
                                            <p:cond delay="400"/>
                                          </p:stCondLst>
                                        </p:cTn>
                                        <p:tgtEl>
                                          <p:spTgt spid="18"/>
                                        </p:tgtEl>
                                        <p:attrNameLst>
                                          <p:attrName>r</p:attrName>
                                        </p:attrNameLst>
                                      </p:cBhvr>
                                    </p:animRot>
                                    <p:animRot by="-240000">
                                      <p:cBhvr>
                                        <p:cTn id="114" dur="200" fill="hold">
                                          <p:stCondLst>
                                            <p:cond delay="600"/>
                                          </p:stCondLst>
                                        </p:cTn>
                                        <p:tgtEl>
                                          <p:spTgt spid="18"/>
                                        </p:tgtEl>
                                        <p:attrNameLst>
                                          <p:attrName>r</p:attrName>
                                        </p:attrNameLst>
                                      </p:cBhvr>
                                    </p:animRot>
                                    <p:animRot by="120000">
                                      <p:cBhvr>
                                        <p:cTn id="115" dur="200" fill="hold">
                                          <p:stCondLst>
                                            <p:cond delay="800"/>
                                          </p:stCondLst>
                                        </p:cTn>
                                        <p:tgtEl>
                                          <p:spTgt spid="18"/>
                                        </p:tgtEl>
                                        <p:attrNameLst>
                                          <p:attrName>r</p:attrName>
                                        </p:attrNameLst>
                                      </p:cBhvr>
                                    </p:animRo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19"/>
                                        </p:tgtEl>
                                        <p:attrNameLst>
                                          <p:attrName>style.visibility</p:attrName>
                                        </p:attrNameLst>
                                      </p:cBhvr>
                                      <p:to>
                                        <p:strVal val="visible"/>
                                      </p:to>
                                    </p:set>
                                    <p:animEffect transition="in" filter="fade">
                                      <p:cBhvr>
                                        <p:cTn id="120" dur="1000"/>
                                        <p:tgtEl>
                                          <p:spTgt spid="19"/>
                                        </p:tgtEl>
                                      </p:cBhvr>
                                    </p:animEffect>
                                    <p:anim calcmode="lin" valueType="num">
                                      <p:cBhvr>
                                        <p:cTn id="121" dur="1000" fill="hold"/>
                                        <p:tgtEl>
                                          <p:spTgt spid="19"/>
                                        </p:tgtEl>
                                        <p:attrNameLst>
                                          <p:attrName>ppt_x</p:attrName>
                                        </p:attrNameLst>
                                      </p:cBhvr>
                                      <p:tavLst>
                                        <p:tav tm="0">
                                          <p:val>
                                            <p:strVal val="#ppt_x"/>
                                          </p:val>
                                        </p:tav>
                                        <p:tav tm="100000">
                                          <p:val>
                                            <p:strVal val="#ppt_x"/>
                                          </p:val>
                                        </p:tav>
                                      </p:tavLst>
                                    </p:anim>
                                    <p:anim calcmode="lin" valueType="num">
                                      <p:cBhvr>
                                        <p:cTn id="1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additive="base">
                                        <p:cTn id="127" dur="500" fill="hold"/>
                                        <p:tgtEl>
                                          <p:spTgt spid="20"/>
                                        </p:tgtEl>
                                        <p:attrNameLst>
                                          <p:attrName>ppt_x</p:attrName>
                                        </p:attrNameLst>
                                      </p:cBhvr>
                                      <p:tavLst>
                                        <p:tav tm="0">
                                          <p:val>
                                            <p:strVal val="#ppt_x"/>
                                          </p:val>
                                        </p:tav>
                                        <p:tav tm="100000">
                                          <p:val>
                                            <p:strVal val="#ppt_x"/>
                                          </p:val>
                                        </p:tav>
                                      </p:tavLst>
                                    </p:anim>
                                    <p:anim calcmode="lin" valueType="num">
                                      <p:cBhvr additive="base">
                                        <p:cTn id="1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1" grpId="0"/>
      <p:bldP spid="13" grpId="0"/>
      <p:bldP spid="14" grpId="0"/>
      <p:bldP spid="16" grpId="0"/>
      <p:bldP spid="17"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59" y="1892367"/>
            <a:ext cx="6143253" cy="3032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descr="C:\Users\Lena\Desktop\солнце\ltn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89911" y="3569547"/>
            <a:ext cx="3036020" cy="206069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
          <p:cNvSpPr txBox="1">
            <a:spLocks noChangeArrowheads="1"/>
          </p:cNvSpPr>
          <p:nvPr/>
        </p:nvSpPr>
        <p:spPr>
          <a:xfrm>
            <a:off x="582553" y="895562"/>
            <a:ext cx="8424936" cy="980729"/>
          </a:xfrm>
          <a:prstGeom prst="rect">
            <a:avLst/>
          </a:prstGeom>
          <a:extLst>
            <a:ext uri="{AF507438-7753-43E0-B8FC-AC1667EBCBE1}">
              <a14:hiddenEffects xmlns:a14="http://schemas.microsoft.com/office/drawing/2010/main" xmlns="">
                <a:effectLst>
                  <a:outerShdw algn="ctr" rotWithShape="0">
                    <a:schemeClr val="hlink"/>
                  </a:outerShdw>
                </a:effectLst>
              </a14:hiddenEffects>
            </a:ext>
          </a:extLst>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cs typeface="+mj-cs"/>
              </a:rPr>
              <a:t>До встречи в музее!</a:t>
            </a:r>
            <a:endParaRPr kumimoji="0" lang="en-US" sz="4200" b="1" i="0" u="none" strike="noStrike" kern="1200" cap="none" spc="0" normalizeH="0" baseline="0" noProof="0" dirty="0">
              <a:ln w="12700">
                <a:solidFill>
                  <a:srgbClr val="D2D2D2">
                    <a:satMod val="155000"/>
                  </a:srgbClr>
                </a:solidFill>
                <a:prstDash val="solid"/>
              </a:ln>
              <a:solidFill>
                <a:srgbClr val="FF9933"/>
              </a:solidFill>
              <a:effectLst>
                <a:outerShdw blurRad="41275" dist="20320" dir="1800000" algn="tl" rotWithShape="0">
                  <a:srgbClr val="000000">
                    <a:alpha val="40000"/>
                  </a:srgbClr>
                </a:outerShdw>
              </a:effectLst>
              <a:uLnTx/>
              <a:uFillTx/>
              <a:latin typeface="Calibri" pitchFamily="34" charset="0"/>
              <a:ea typeface="+mj-ea"/>
              <a:cs typeface="Calibri" pitchFamily="34" charset="0"/>
            </a:endParaRPr>
          </a:p>
        </p:txBody>
      </p:sp>
    </p:spTree>
    <p:extLst>
      <p:ext uri="{BB962C8B-B14F-4D97-AF65-F5344CB8AC3E}">
        <p14:creationId xmlns:p14="http://schemas.microsoft.com/office/powerpoint/2010/main" xmlns="" val="395922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1.bp.blogspot.com/-Z6BYwx6h72c/UCAGcmVPs3I/AAAAAAAAO28/BNPAVJqOINk/s1600/%D0%BC%D1%83%D0%B7%D0%B5%D0%B9.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1793717" y="1976187"/>
            <a:ext cx="4608512" cy="3483045"/>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C:\Users\Lena\Desktop\солнце\9.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1268759"/>
            <a:ext cx="1402879" cy="13428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2"/>
          <p:cNvSpPr txBox="1">
            <a:spLocks noChangeArrowheads="1"/>
          </p:cNvSpPr>
          <p:nvPr/>
        </p:nvSpPr>
        <p:spPr>
          <a:xfrm>
            <a:off x="1744842" y="1289283"/>
            <a:ext cx="7086600" cy="980729"/>
          </a:xfrm>
          <a:prstGeom prst="rect">
            <a:avLst/>
          </a:prstGeom>
          <a:extLst>
            <a:ext uri="{AF507438-7753-43E0-B8FC-AC1667EBCBE1}">
              <a14:hiddenEffects xmlns:a14="http://schemas.microsoft.com/office/drawing/2010/main" xmlns="">
                <a:effectLst>
                  <a:outerShdw algn="ctr" rotWithShape="0">
                    <a:schemeClr val="hlink"/>
                  </a:outerShdw>
                </a:effectLst>
              </a14:hiddenEffects>
            </a:ext>
          </a:extLst>
        </p:spPr>
        <p:txBody>
          <a:bodyPr vert="horz" anchor="ctr">
            <a:normAutofit fontScale="90000" lnSpcReduction="20000"/>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cs typeface="+mj-cs"/>
              </a:rPr>
              <a:t>Что такое музей?</a:t>
            </a:r>
            <a:br>
              <a:rPr kumimoji="0" lang="ru-RU" sz="40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cs typeface="+mj-cs"/>
              </a:rPr>
            </a:br>
            <a:endParaRPr kumimoji="0" lang="en-US" sz="4000" b="1" i="0" u="none" strike="noStrike" kern="1200" cap="none" spc="0" normalizeH="0" baseline="0" noProof="0" dirty="0">
              <a:ln w="12700">
                <a:solidFill>
                  <a:srgbClr val="D2D2D2">
                    <a:satMod val="155000"/>
                  </a:srgbClr>
                </a:solidFill>
                <a:prstDash val="solid"/>
              </a:ln>
              <a:solidFill>
                <a:srgbClr val="FF9933"/>
              </a:solidFill>
              <a:effectLst>
                <a:outerShdw blurRad="38100" dist="38100" dir="2700000" algn="tl">
                  <a:srgbClr val="000000">
                    <a:alpha val="43137"/>
                  </a:srgbClr>
                </a:outerShdw>
              </a:effectLst>
              <a:uLnTx/>
              <a:uFillTx/>
              <a:latin typeface="Georgia" pitchFamily="18" charset="0"/>
              <a:ea typeface="+mj-ea"/>
              <a:cs typeface="Calibri" pitchFamily="34" charset="0"/>
            </a:endParaRPr>
          </a:p>
        </p:txBody>
      </p:sp>
      <p:pic>
        <p:nvPicPr>
          <p:cNvPr id="6" name="Picture 3" descr="C:\Users\Lena\Desktop\солнце\0_72afe_4dd7421a_L (1).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6588224" y="3702793"/>
            <a:ext cx="1697773" cy="17256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2927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ena\Desktop\солнце\school0301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2862645"/>
            <a:ext cx="2086377" cy="2507158"/>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98218" y="1781768"/>
            <a:ext cx="2005013"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7" descr="http://www.kertenpelex.com/images/detailed/37/166336RAV.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58951" y="3064104"/>
            <a:ext cx="1187207" cy="103294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Стрелка вниз 6"/>
          <p:cNvSpPr/>
          <p:nvPr/>
        </p:nvSpPr>
        <p:spPr bwMode="auto">
          <a:xfrm rot="878547">
            <a:off x="3518902" y="2261358"/>
            <a:ext cx="316873" cy="830381"/>
          </a:xfrm>
          <a:prstGeom prst="downArrow">
            <a:avLst/>
          </a:prstGeom>
          <a:solidFill>
            <a:srgbClr val="B3D3EA"/>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ndParaRPr>
          </a:p>
        </p:txBody>
      </p:sp>
      <p:pic>
        <p:nvPicPr>
          <p:cNvPr id="8" name="Picture 3" descr="C:\Users\Lena\Desktop\солнце\8_2.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4780707" y="2123081"/>
            <a:ext cx="3438409" cy="2880366"/>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80707" y="4797152"/>
            <a:ext cx="3097213"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2"/>
          <p:cNvSpPr txBox="1">
            <a:spLocks noChangeArrowheads="1"/>
          </p:cNvSpPr>
          <p:nvPr/>
        </p:nvSpPr>
        <p:spPr>
          <a:xfrm>
            <a:off x="838578" y="1198801"/>
            <a:ext cx="7086600" cy="980729"/>
          </a:xfrm>
          <a:prstGeom prst="rect">
            <a:avLst/>
          </a:prstGeom>
          <a:extLst>
            <a:ext uri="{AF507438-7753-43E0-B8FC-AC1667EBCBE1}">
              <a14:hiddenEffects xmlns:a14="http://schemas.microsoft.com/office/drawing/2010/main" xmlns="">
                <a:effectLst>
                  <a:outerShdw algn="ctr" rotWithShape="0">
                    <a:schemeClr val="hlink"/>
                  </a:outerShdw>
                </a:effectLst>
              </a14:hiddenEffects>
            </a:ext>
          </a:extLst>
        </p:spPr>
        <p:txBody>
          <a:bodyPr vert="horz" anchor="ctr">
            <a:normAutofit fontScale="90000" lnSpcReduction="20000"/>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cs typeface="+mj-cs"/>
              </a:rPr>
              <a:t>В музее</a:t>
            </a:r>
            <a:br>
              <a:rPr kumimoji="0" lang="ru-RU" sz="40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cs typeface="+mj-cs"/>
              </a:rPr>
            </a:br>
            <a:endParaRPr kumimoji="0" lang="en-US" sz="4000" b="1" i="0" u="none" strike="noStrike" kern="1200" cap="none" spc="0" normalizeH="0" baseline="0" noProof="0" dirty="0">
              <a:ln w="12700">
                <a:solidFill>
                  <a:srgbClr val="D2D2D2">
                    <a:satMod val="155000"/>
                  </a:srgbClr>
                </a:solidFill>
                <a:prstDash val="solid"/>
              </a:ln>
              <a:solidFill>
                <a:srgbClr val="FF9933"/>
              </a:solidFill>
              <a:effectLst>
                <a:outerShdw blurRad="38100" dist="38100" dir="2700000" algn="tl">
                  <a:srgbClr val="000000">
                    <a:alpha val="43137"/>
                  </a:srgbClr>
                </a:outerShdw>
              </a:effectLst>
              <a:uLnTx/>
              <a:uFillTx/>
              <a:latin typeface="Georgia" pitchFamily="18" charset="0"/>
              <a:ea typeface="+mj-ea"/>
              <a:cs typeface="Calibri" pitchFamily="34" charset="0"/>
            </a:endParaRPr>
          </a:p>
        </p:txBody>
      </p:sp>
    </p:spTree>
    <p:extLst>
      <p:ext uri="{BB962C8B-B14F-4D97-AF65-F5344CB8AC3E}">
        <p14:creationId xmlns:p14="http://schemas.microsoft.com/office/powerpoint/2010/main" xmlns="" val="71154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6"/>
                                        </p:tgtEl>
                                        <p:attrNameLst>
                                          <p:attrName>r</p:attrName>
                                        </p:attrNameLst>
                                      </p:cBhvr>
                                    </p:animRot>
                                    <p:animRot by="-240000">
                                      <p:cBhvr>
                                        <p:cTn id="15" dur="200" fill="hold">
                                          <p:stCondLst>
                                            <p:cond delay="200"/>
                                          </p:stCondLst>
                                        </p:cTn>
                                        <p:tgtEl>
                                          <p:spTgt spid="6"/>
                                        </p:tgtEl>
                                        <p:attrNameLst>
                                          <p:attrName>r</p:attrName>
                                        </p:attrNameLst>
                                      </p:cBhvr>
                                    </p:animRot>
                                    <p:animRot by="240000">
                                      <p:cBhvr>
                                        <p:cTn id="16" dur="200" fill="hold">
                                          <p:stCondLst>
                                            <p:cond delay="400"/>
                                          </p:stCondLst>
                                        </p:cTn>
                                        <p:tgtEl>
                                          <p:spTgt spid="6"/>
                                        </p:tgtEl>
                                        <p:attrNameLst>
                                          <p:attrName>r</p:attrName>
                                        </p:attrNameLst>
                                      </p:cBhvr>
                                    </p:animRot>
                                    <p:animRot by="-240000">
                                      <p:cBhvr>
                                        <p:cTn id="17" dur="200" fill="hold">
                                          <p:stCondLst>
                                            <p:cond delay="600"/>
                                          </p:stCondLst>
                                        </p:cTn>
                                        <p:tgtEl>
                                          <p:spTgt spid="6"/>
                                        </p:tgtEl>
                                        <p:attrNameLst>
                                          <p:attrName>r</p:attrName>
                                        </p:attrNameLst>
                                      </p:cBhvr>
                                    </p:animRot>
                                    <p:animRot by="120000">
                                      <p:cBhvr>
                                        <p:cTn id="18" dur="200" fill="hold">
                                          <p:stCondLst>
                                            <p:cond delay="800"/>
                                          </p:stCondLst>
                                        </p:cTn>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8"/>
                                        </p:tgtEl>
                                        <p:attrNameLst>
                                          <p:attrName>r</p:attrName>
                                        </p:attrNameLst>
                                      </p:cBhvr>
                                    </p:animRot>
                                    <p:animRot by="-240000">
                                      <p:cBhvr>
                                        <p:cTn id="23" dur="200" fill="hold">
                                          <p:stCondLst>
                                            <p:cond delay="200"/>
                                          </p:stCondLst>
                                        </p:cTn>
                                        <p:tgtEl>
                                          <p:spTgt spid="8"/>
                                        </p:tgtEl>
                                        <p:attrNameLst>
                                          <p:attrName>r</p:attrName>
                                        </p:attrNameLst>
                                      </p:cBhvr>
                                    </p:animRot>
                                    <p:animRot by="240000">
                                      <p:cBhvr>
                                        <p:cTn id="24" dur="200" fill="hold">
                                          <p:stCondLst>
                                            <p:cond delay="400"/>
                                          </p:stCondLst>
                                        </p:cTn>
                                        <p:tgtEl>
                                          <p:spTgt spid="8"/>
                                        </p:tgtEl>
                                        <p:attrNameLst>
                                          <p:attrName>r</p:attrName>
                                        </p:attrNameLst>
                                      </p:cBhvr>
                                    </p:animRot>
                                    <p:animRot by="-240000">
                                      <p:cBhvr>
                                        <p:cTn id="25" dur="200" fill="hold">
                                          <p:stCondLst>
                                            <p:cond delay="600"/>
                                          </p:stCondLst>
                                        </p:cTn>
                                        <p:tgtEl>
                                          <p:spTgt spid="8"/>
                                        </p:tgtEl>
                                        <p:attrNameLst>
                                          <p:attrName>r</p:attrName>
                                        </p:attrNameLst>
                                      </p:cBhvr>
                                    </p:animRot>
                                    <p:animRot by="120000">
                                      <p:cBhvr>
                                        <p:cTn id="26"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eer, Gerrit de. Tre navigationi fatte da gli olandesi e zelandesi al settentrione nella Norvegia, Moscovia, e Tartaria verso il Catai, e Regno de'Sini, doue scopersero il Mare di Veygatz, la Nuova Zembla, et un Paese nell'Ottantesimo grado creduto la Groenlandia. Con una descrittione di tutti gli accidenti occorsi di giorno à'Naviganti, et in particolare di alcuni combattimenti con Orsi Marini, e dell'eccesiuo freddo di quei paesi; essendo nell'ultima Navigatione restata la Nave nel ghiaccio, onde li Marinari passorono infinite difficoltà, perlo spatio di diece mesi, e furono  forzati alla fine di passare con li Batelli trecento miglia di Mare pericolosissimo. 1599"/>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971600" y="1700808"/>
            <a:ext cx="1937395" cy="2527144"/>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4" descr="Знак ордена Почетного Легиона 5-й степени. Начало XIX в."/>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3624588" y="2627132"/>
            <a:ext cx="1838045" cy="225779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8" descr="Пелика краснофигурная с изображением сражающихся греков и амазонки, середина IV в. до н.э."/>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6503863" y="3518805"/>
            <a:ext cx="1390650" cy="215265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10" descr="Кинжал. VII-VI вв. до н. э."/>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68144" y="2000434"/>
            <a:ext cx="2154273" cy="125339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2"/>
          <p:cNvSpPr txBox="1">
            <a:spLocks noChangeArrowheads="1"/>
          </p:cNvSpPr>
          <p:nvPr/>
        </p:nvSpPr>
        <p:spPr>
          <a:xfrm>
            <a:off x="595428" y="996584"/>
            <a:ext cx="7918980" cy="980729"/>
          </a:xfrm>
          <a:prstGeom prst="rect">
            <a:avLst/>
          </a:prstGeom>
          <a:extLst>
            <a:ext uri="{AF507438-7753-43E0-B8FC-AC1667EBCBE1}">
              <a14:hiddenEffects xmlns:a14="http://schemas.microsoft.com/office/drawing/2010/main" xmlns="">
                <a:effectLst>
                  <a:outerShdw algn="ctr" rotWithShape="0">
                    <a:schemeClr val="hlink"/>
                  </a:outerShdw>
                </a:effectLst>
              </a14:hiddenEffects>
            </a:ext>
          </a:extLst>
        </p:spPr>
        <p:txBody>
          <a:bodyPr vert="horz" anchor="ctr">
            <a:normAutofit fontScale="90000" lnSpcReduction="20000"/>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cs typeface="+mj-cs"/>
              </a:rPr>
              <a:t>Назови музей </a:t>
            </a:r>
            <a:br>
              <a:rPr kumimoji="0" lang="ru-RU" sz="40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cs typeface="+mj-cs"/>
              </a:rPr>
            </a:br>
            <a:r>
              <a:rPr kumimoji="0" lang="ru-RU" sz="40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cs typeface="+mj-cs"/>
              </a:rPr>
              <a:t>по экспонатам</a:t>
            </a:r>
            <a:endParaRPr kumimoji="0" lang="en-US" sz="4000" b="1" i="0" u="none" strike="noStrike" kern="1200" cap="none" spc="0" normalizeH="0" baseline="0" noProof="0" dirty="0">
              <a:ln w="12700">
                <a:solidFill>
                  <a:srgbClr val="D2D2D2">
                    <a:satMod val="155000"/>
                  </a:srgbClr>
                </a:solidFill>
                <a:prstDash val="solid"/>
              </a:ln>
              <a:solidFill>
                <a:srgbClr val="FF9933"/>
              </a:solidFill>
              <a:effectLst>
                <a:outerShdw blurRad="38100" dist="38100" dir="2700000" algn="tl">
                  <a:srgbClr val="000000">
                    <a:alpha val="43137"/>
                  </a:srgbClr>
                </a:outerShdw>
              </a:effectLst>
              <a:uLnTx/>
              <a:uFillTx/>
              <a:latin typeface="Georgia" pitchFamily="18" charset="0"/>
              <a:ea typeface="+mj-ea"/>
              <a:cs typeface="Calibri" pitchFamily="34" charset="0"/>
            </a:endParaRP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31640" y="4988830"/>
            <a:ext cx="2809875"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799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500"/>
                                        <p:tgtEl>
                                          <p:spTgt spid="2"/>
                                        </p:tgtEl>
                                      </p:cBhvr>
                                    </p:animEffect>
                                  </p:childTnLst>
                                </p:cTn>
                              </p:par>
                            </p:childTnLst>
                          </p:cTn>
                        </p:par>
                        <p:par>
                          <p:cTn id="8" fill="hold">
                            <p:stCondLst>
                              <p:cond delay="15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1500"/>
                                        <p:tgtEl>
                                          <p:spTgt spid="3"/>
                                        </p:tgtEl>
                                      </p:cBhvr>
                                    </p:animEffect>
                                  </p:childTnLst>
                                </p:cTn>
                              </p:par>
                            </p:childTnLst>
                          </p:cTn>
                        </p:par>
                        <p:par>
                          <p:cTn id="12" fill="hold">
                            <p:stCondLst>
                              <p:cond delay="3000"/>
                            </p:stCondLst>
                            <p:childTnLst>
                              <p:par>
                                <p:cTn id="13" presetID="6" presetClass="entr" presetSubtype="3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1500"/>
                                        <p:tgtEl>
                                          <p:spTgt spid="4"/>
                                        </p:tgtEl>
                                      </p:cBhvr>
                                    </p:animEffect>
                                  </p:childTnLst>
                                </p:cTn>
                              </p:par>
                            </p:childTnLst>
                          </p:cTn>
                        </p:par>
                        <p:par>
                          <p:cTn id="16" fill="hold">
                            <p:stCondLst>
                              <p:cond delay="4500"/>
                            </p:stCondLst>
                            <p:childTnLst>
                              <p:par>
                                <p:cTn id="17" presetID="6" presetClass="entr" presetSubtype="3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щелкните, чтобы закрыть окно"/>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3702071"/>
            <a:ext cx="2621093" cy="1872208"/>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щелкните, чтобы закрыть окно"/>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9150" y="2558285"/>
            <a:ext cx="2982811" cy="2211857"/>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3648" y="4937404"/>
            <a:ext cx="2584450"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14" descr="щелкните, чтобы закрыть окно"/>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48166" y="980728"/>
            <a:ext cx="2009023" cy="248427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2"/>
          <p:cNvSpPr txBox="1">
            <a:spLocks noChangeArrowheads="1"/>
          </p:cNvSpPr>
          <p:nvPr/>
        </p:nvSpPr>
        <p:spPr>
          <a:xfrm>
            <a:off x="-108520" y="1412776"/>
            <a:ext cx="7918980" cy="980729"/>
          </a:xfrm>
          <a:prstGeom prst="rect">
            <a:avLst/>
          </a:prstGeom>
          <a:extLst>
            <a:ext uri="{AF507438-7753-43E0-B8FC-AC1667EBCBE1}">
              <a14:hiddenEffects xmlns:a14="http://schemas.microsoft.com/office/drawing/2010/main" xmlns="">
                <a:effectLst>
                  <a:outerShdw algn="ctr" rotWithShape="0">
                    <a:schemeClr val="hlink"/>
                  </a:outerShdw>
                </a:effectLst>
              </a14:hiddenEffects>
            </a:ext>
          </a:extLst>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rPr>
              <a:t>Назови музей </a:t>
            </a:r>
            <a:br>
              <a:rPr kumimoji="0" lang="ru-RU" sz="36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rPr>
            </a:br>
            <a:r>
              <a:rPr kumimoji="0" lang="ru-RU" sz="36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rPr>
              <a:t>по экспонатам</a:t>
            </a:r>
            <a:br>
              <a:rPr kumimoji="0" lang="ru-RU" sz="36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rPr>
            </a:br>
            <a:endParaRPr kumimoji="0" lang="en-US" sz="3600" b="1" i="0" u="none" strike="noStrike" kern="1200" cap="none" spc="0" normalizeH="0" baseline="0" noProof="0" dirty="0">
              <a:ln w="12700">
                <a:solidFill>
                  <a:srgbClr val="D2D2D2">
                    <a:satMod val="155000"/>
                  </a:srgbClr>
                </a:solidFill>
                <a:prstDash val="solid"/>
              </a:ln>
              <a:solidFill>
                <a:srgbClr val="FF9933"/>
              </a:solidFill>
              <a:effectLst>
                <a:outerShdw blurRad="38100" dist="38100" dir="2700000" algn="tl">
                  <a:srgbClr val="000000">
                    <a:alpha val="43137"/>
                  </a:srgbClr>
                </a:outerShdw>
              </a:effectLst>
              <a:uLnTx/>
              <a:uFillTx/>
              <a:latin typeface="Georgia" pitchFamily="18" charset="0"/>
              <a:ea typeface="+mj-ea"/>
              <a:cs typeface="Calibri" pitchFamily="34" charset="0"/>
            </a:endParaRPr>
          </a:p>
        </p:txBody>
      </p:sp>
    </p:spTree>
    <p:extLst>
      <p:ext uri="{BB962C8B-B14F-4D97-AF65-F5344CB8AC3E}">
        <p14:creationId xmlns:p14="http://schemas.microsoft.com/office/powerpoint/2010/main" xmlns="" val="410000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500"/>
                                        <p:tgtEl>
                                          <p:spTgt spid="2"/>
                                        </p:tgtEl>
                                      </p:cBhvr>
                                    </p:animEffect>
                                  </p:childTnLst>
                                </p:cTn>
                              </p:par>
                            </p:childTnLst>
                          </p:cTn>
                        </p:par>
                        <p:par>
                          <p:cTn id="8" fill="hold">
                            <p:stCondLst>
                              <p:cond delay="1500"/>
                            </p:stCondLst>
                            <p:childTnLst>
                              <p:par>
                                <p:cTn id="9" presetID="6"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1500"/>
                                        <p:tgtEl>
                                          <p:spTgt spid="3"/>
                                        </p:tgtEl>
                                      </p:cBhvr>
                                    </p:animEffect>
                                  </p:childTnLst>
                                </p:cTn>
                              </p:par>
                            </p:childTnLst>
                          </p:cTn>
                        </p:par>
                        <p:par>
                          <p:cTn id="12" fill="hold">
                            <p:stCondLst>
                              <p:cond delay="3000"/>
                            </p:stCondLst>
                            <p:childTnLst>
                              <p:par>
                                <p:cTn id="13" presetID="6" presetClass="entr" presetSubtype="3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tolstoymuseum.ru/images/stories/museums/fav_portrai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61817" y="2316051"/>
            <a:ext cx="1961733" cy="2838382"/>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http://tolstoymuseum.ru/images/stories/museums/menu%20-%20smal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50281" y="1484784"/>
            <a:ext cx="2567355" cy="1711570"/>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58203" y="5085184"/>
            <a:ext cx="2871787"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http://tolstoymuseum.ru/images/stories/museums/medal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14672" y="3469627"/>
            <a:ext cx="1618912" cy="210124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2"/>
          <p:cNvSpPr txBox="1">
            <a:spLocks noChangeArrowheads="1"/>
          </p:cNvSpPr>
          <p:nvPr/>
        </p:nvSpPr>
        <p:spPr>
          <a:xfrm>
            <a:off x="-575940" y="1335322"/>
            <a:ext cx="7918980" cy="980729"/>
          </a:xfrm>
          <a:prstGeom prst="rect">
            <a:avLst/>
          </a:prstGeom>
          <a:extLst>
            <a:ext uri="{AF507438-7753-43E0-B8FC-AC1667EBCBE1}">
              <a14:hiddenEffects xmlns:a14="http://schemas.microsoft.com/office/drawing/2010/main" xmlns="">
                <a:effectLst>
                  <a:outerShdw algn="ctr" rotWithShape="0">
                    <a:schemeClr val="hlink"/>
                  </a:outerShdw>
                </a:effectLst>
              </a14:hiddenEffects>
            </a:ext>
          </a:extLst>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rPr>
              <a:t>Назови музей </a:t>
            </a:r>
            <a:br>
              <a:rPr kumimoji="0" lang="ru-RU" sz="36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rPr>
            </a:br>
            <a:r>
              <a:rPr kumimoji="0" lang="ru-RU" sz="36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rPr>
              <a:t>по экспонатам</a:t>
            </a:r>
            <a:br>
              <a:rPr kumimoji="0" lang="ru-RU" sz="36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rPr>
            </a:br>
            <a:endParaRPr kumimoji="0" lang="en-US" sz="3600" b="1" i="0" u="none" strike="noStrike" kern="1200" cap="none" spc="0" normalizeH="0" baseline="0" noProof="0" dirty="0">
              <a:ln w="12700">
                <a:solidFill>
                  <a:srgbClr val="D2D2D2">
                    <a:satMod val="155000"/>
                  </a:srgbClr>
                </a:solidFill>
                <a:prstDash val="solid"/>
              </a:ln>
              <a:solidFill>
                <a:srgbClr val="FF9933"/>
              </a:solidFill>
              <a:effectLst>
                <a:outerShdw blurRad="38100" dist="38100" dir="2700000" algn="tl">
                  <a:srgbClr val="000000">
                    <a:alpha val="43137"/>
                  </a:srgbClr>
                </a:outerShdw>
              </a:effectLst>
              <a:uLnTx/>
              <a:uFillTx/>
              <a:latin typeface="Georgia" pitchFamily="18" charset="0"/>
              <a:ea typeface="+mj-ea"/>
              <a:cs typeface="Calibri" pitchFamily="34" charset="0"/>
            </a:endParaRPr>
          </a:p>
        </p:txBody>
      </p:sp>
    </p:spTree>
    <p:extLst>
      <p:ext uri="{BB962C8B-B14F-4D97-AF65-F5344CB8AC3E}">
        <p14:creationId xmlns:p14="http://schemas.microsoft.com/office/powerpoint/2010/main" xmlns="" val="157512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500"/>
                                        <p:tgtEl>
                                          <p:spTgt spid="2"/>
                                        </p:tgtEl>
                                      </p:cBhvr>
                                    </p:animEffect>
                                  </p:childTnLst>
                                </p:cTn>
                              </p:par>
                            </p:childTnLst>
                          </p:cTn>
                        </p:par>
                        <p:par>
                          <p:cTn id="8" fill="hold">
                            <p:stCondLst>
                              <p:cond delay="1500"/>
                            </p:stCondLst>
                            <p:childTnLst>
                              <p:par>
                                <p:cTn id="9" presetID="6"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1500"/>
                                        <p:tgtEl>
                                          <p:spTgt spid="3"/>
                                        </p:tgtEl>
                                      </p:cBhvr>
                                    </p:animEffect>
                                  </p:childTnLst>
                                </p:cTn>
                              </p:par>
                            </p:childTnLst>
                          </p:cTn>
                        </p:par>
                        <p:par>
                          <p:cTn id="12" fill="hold">
                            <p:stCondLst>
                              <p:cond delay="3000"/>
                            </p:stCondLst>
                            <p:childTnLst>
                              <p:par>
                                <p:cTn id="13" presetID="6" presetClass="entr" presetSubtype="3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 &lt;br /&g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7983" y="4014192"/>
            <a:ext cx="2087893" cy="156592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6" descr=" &lt;br /&gt;Жители Гнездова (новоделы)"/>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1150328"/>
            <a:ext cx="1646384" cy="263036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 &lt;br /&g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93681" y="2465511"/>
            <a:ext cx="2448272" cy="167418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2"/>
          <p:cNvSpPr txBox="1">
            <a:spLocks noChangeArrowheads="1"/>
          </p:cNvSpPr>
          <p:nvPr/>
        </p:nvSpPr>
        <p:spPr>
          <a:xfrm>
            <a:off x="-575940" y="1484784"/>
            <a:ext cx="7918980" cy="980729"/>
          </a:xfrm>
          <a:prstGeom prst="rect">
            <a:avLst/>
          </a:prstGeom>
          <a:extLst>
            <a:ext uri="{AF507438-7753-43E0-B8FC-AC1667EBCBE1}">
              <a14:hiddenEffects xmlns:a14="http://schemas.microsoft.com/office/drawing/2010/main" xmlns="">
                <a:effectLst>
                  <a:outerShdw algn="ctr" rotWithShape="0">
                    <a:schemeClr val="hlink"/>
                  </a:outerShdw>
                </a:effectLst>
              </a14:hiddenEffects>
            </a:ext>
          </a:extLst>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rPr>
              <a:t>Назови музей </a:t>
            </a:r>
            <a:br>
              <a:rPr kumimoji="0" lang="ru-RU" sz="36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rPr>
            </a:br>
            <a:r>
              <a:rPr kumimoji="0" lang="ru-RU" sz="36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rPr>
              <a:t>по экспонатам</a:t>
            </a:r>
            <a:br>
              <a:rPr kumimoji="0" lang="ru-RU" sz="36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rPr>
            </a:br>
            <a:endParaRPr kumimoji="0" lang="en-US" sz="3600" b="1" i="0" u="none" strike="noStrike" kern="1200" cap="none" spc="0" normalizeH="0" baseline="0" noProof="0" dirty="0">
              <a:ln w="12700">
                <a:solidFill>
                  <a:srgbClr val="D2D2D2">
                    <a:satMod val="155000"/>
                  </a:srgbClr>
                </a:solidFill>
                <a:prstDash val="solid"/>
              </a:ln>
              <a:solidFill>
                <a:srgbClr val="FF9933"/>
              </a:solidFill>
              <a:effectLst>
                <a:outerShdw blurRad="38100" dist="38100" dir="2700000" algn="tl">
                  <a:srgbClr val="000000">
                    <a:alpha val="43137"/>
                  </a:srgbClr>
                </a:outerShdw>
              </a:effectLst>
              <a:uLnTx/>
              <a:uFillTx/>
              <a:latin typeface="Georgia" pitchFamily="18" charset="0"/>
              <a:ea typeface="+mj-ea"/>
              <a:cs typeface="Calibri" pitchFamily="34" charset="0"/>
            </a:endParaRPr>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86868" y="4797152"/>
            <a:ext cx="2944813"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3203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500"/>
                                        <p:tgtEl>
                                          <p:spTgt spid="2"/>
                                        </p:tgtEl>
                                      </p:cBhvr>
                                    </p:animEffect>
                                  </p:childTnLst>
                                </p:cTn>
                              </p:par>
                            </p:childTnLst>
                          </p:cTn>
                        </p:par>
                        <p:par>
                          <p:cTn id="8" fill="hold">
                            <p:stCondLst>
                              <p:cond delay="1500"/>
                            </p:stCondLst>
                            <p:childTnLst>
                              <p:par>
                                <p:cTn id="9" presetID="6"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1500"/>
                                        <p:tgtEl>
                                          <p:spTgt spid="3"/>
                                        </p:tgtEl>
                                      </p:cBhvr>
                                    </p:animEffect>
                                  </p:childTnLst>
                                </p:cTn>
                              </p:par>
                            </p:childTnLst>
                          </p:cTn>
                        </p:par>
                        <p:par>
                          <p:cTn id="12" fill="hold">
                            <p:stCondLst>
                              <p:cond delay="3000"/>
                            </p:stCondLst>
                            <p:childTnLst>
                              <p:par>
                                <p:cTn id="13" presetID="6" presetClass="entr" presetSubtype="3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76316" y="1196752"/>
            <a:ext cx="6767802" cy="1124744"/>
          </a:xfrm>
          <a:prstGeom prst="rect">
            <a:avLst/>
          </a:prstGeom>
          <a:extLst>
            <a:ext uri="{AF507438-7753-43E0-B8FC-AC1667EBCBE1}">
              <a14:hiddenEffects xmlns:a14="http://schemas.microsoft.com/office/drawing/2010/main" xmlns="">
                <a:effectLst>
                  <a:outerShdw algn="ctr" rotWithShape="0">
                    <a:schemeClr val="hlink"/>
                  </a:outerShdw>
                </a:effectLst>
              </a14:hiddenEffects>
            </a:ext>
          </a:extLst>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a:r>
              <a:rPr lang="ru-RU" sz="3600" b="1" dirty="0" smtClean="0">
                <a:solidFill>
                  <a:srgbClr val="FF9933"/>
                </a:solidFill>
                <a:effectLst>
                  <a:outerShdw blurRad="38100" dist="38100" dir="2700000" algn="tl">
                    <a:srgbClr val="000000">
                      <a:alpha val="43137"/>
                    </a:srgbClr>
                  </a:outerShdw>
                </a:effectLst>
                <a:latin typeface="Georgia" pitchFamily="18" charset="0"/>
              </a:rPr>
              <a:t>Как экспонаты </a:t>
            </a:r>
            <a:br>
              <a:rPr lang="ru-RU" sz="3600" b="1" dirty="0" smtClean="0">
                <a:solidFill>
                  <a:srgbClr val="FF9933"/>
                </a:solidFill>
                <a:effectLst>
                  <a:outerShdw blurRad="38100" dist="38100" dir="2700000" algn="tl">
                    <a:srgbClr val="000000">
                      <a:alpha val="43137"/>
                    </a:srgbClr>
                  </a:outerShdw>
                </a:effectLst>
                <a:latin typeface="Georgia" pitchFamily="18" charset="0"/>
              </a:rPr>
            </a:br>
            <a:r>
              <a:rPr lang="ru-RU" sz="3600" b="1" dirty="0" smtClean="0">
                <a:solidFill>
                  <a:srgbClr val="FF9933"/>
                </a:solidFill>
                <a:effectLst>
                  <a:outerShdw blurRad="38100" dist="38100" dir="2700000" algn="tl">
                    <a:srgbClr val="000000">
                      <a:alpha val="43137"/>
                    </a:srgbClr>
                  </a:outerShdw>
                </a:effectLst>
                <a:latin typeface="Georgia" pitchFamily="18" charset="0"/>
              </a:rPr>
              <a:t>попадают в музей</a:t>
            </a:r>
            <a:br>
              <a:rPr lang="ru-RU" sz="3600" b="1" dirty="0" smtClean="0">
                <a:solidFill>
                  <a:srgbClr val="FF9933"/>
                </a:solidFill>
                <a:effectLst>
                  <a:outerShdw blurRad="38100" dist="38100" dir="2700000" algn="tl">
                    <a:srgbClr val="000000">
                      <a:alpha val="43137"/>
                    </a:srgbClr>
                  </a:outerShdw>
                </a:effectLst>
                <a:latin typeface="Georgia" pitchFamily="18" charset="0"/>
              </a:rPr>
            </a:br>
            <a:endParaRPr lang="en-US" sz="3600" b="1" dirty="0">
              <a:ln w="12700">
                <a:solidFill>
                  <a:schemeClr val="tx2">
                    <a:satMod val="155000"/>
                  </a:schemeClr>
                </a:solidFill>
                <a:prstDash val="solid"/>
              </a:ln>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pic>
        <p:nvPicPr>
          <p:cNvPr id="3" name="Picture 2" descr="http://1.bp.blogspot.com/-Z6BYwx6h72c/UCAGcmVPs3I/AAAAAAAAO28/BNPAVJqOINk/s1600/%D0%BC%D1%83%D0%B7%D0%B5%D0%B9.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3408089" y="2142385"/>
            <a:ext cx="2304256" cy="174152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6" descr="http://i076.radikal.ru/1003/ee/eadf2980759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5427" y="2949640"/>
            <a:ext cx="1669991" cy="208342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16" descr="http://img.stolbik.net/a/5240103/wmua/2-kartinyi_darom_prodazha_kartin_bagetnyie_rabotyi.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93636" y="3980821"/>
            <a:ext cx="1738521" cy="11913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7" descr="C:\Users\Елена\Desktop\КАРТИНКИ ДЛЯ ОФОРМЛЕНИЯ\13_2.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7332157" y="2947841"/>
            <a:ext cx="1512937" cy="222433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Стрелка вверх 6"/>
          <p:cNvSpPr/>
          <p:nvPr/>
        </p:nvSpPr>
        <p:spPr bwMode="auto">
          <a:xfrm rot="3522779">
            <a:off x="3276826" y="3715670"/>
            <a:ext cx="418526" cy="1153421"/>
          </a:xfrm>
          <a:prstGeom prst="upArrow">
            <a:avLst>
              <a:gd name="adj1" fmla="val 34811"/>
              <a:gd name="adj2" fmla="val 69473"/>
            </a:avLst>
          </a:prstGeom>
          <a:solidFill>
            <a:srgbClr val="B3D3EA"/>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rgbClr val="B3D3EA"/>
              </a:solidFill>
              <a:effectLst/>
              <a:latin typeface="Arial" charset="0"/>
            </a:endParaRPr>
          </a:p>
        </p:txBody>
      </p:sp>
      <p:sp>
        <p:nvSpPr>
          <p:cNvPr id="8" name="Стрелка вверх 7"/>
          <p:cNvSpPr/>
          <p:nvPr/>
        </p:nvSpPr>
        <p:spPr bwMode="auto">
          <a:xfrm rot="18556651">
            <a:off x="4936009" y="3761513"/>
            <a:ext cx="418526" cy="1169311"/>
          </a:xfrm>
          <a:prstGeom prst="upArrow">
            <a:avLst>
              <a:gd name="adj1" fmla="val 34811"/>
              <a:gd name="adj2" fmla="val 69473"/>
            </a:avLst>
          </a:prstGeom>
          <a:solidFill>
            <a:srgbClr val="B3D3EA"/>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rgbClr val="B3D3EA"/>
              </a:solidFill>
              <a:effectLst/>
              <a:latin typeface="Arial" charset="0"/>
            </a:endParaRPr>
          </a:p>
        </p:txBody>
      </p:sp>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14416" y="4996074"/>
            <a:ext cx="1938337"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730327" y="5172174"/>
            <a:ext cx="1981200"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924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87624" y="1052736"/>
            <a:ext cx="6767802" cy="1124744"/>
          </a:xfrm>
          <a:prstGeom prst="rect">
            <a:avLst/>
          </a:prstGeom>
          <a:extLst>
            <a:ext uri="{AF507438-7753-43E0-B8FC-AC1667EBCBE1}">
              <a14:hiddenEffects xmlns:a14="http://schemas.microsoft.com/office/drawing/2010/main" xmlns="">
                <a:effectLst>
                  <a:outerShdw algn="ctr" rotWithShape="0">
                    <a:schemeClr val="hlink"/>
                  </a:outerShdw>
                </a:effectLst>
              </a14:hiddenEffects>
            </a:ext>
          </a:extLst>
        </p:spPr>
        <p:txBody>
          <a:bodyPr vert="horz" anchor="ctr">
            <a:normAutofit fontScale="52500" lnSpcReduction="20000"/>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cs typeface="+mj-cs"/>
              </a:rPr>
              <a:t>Предметы и экспонаты </a:t>
            </a:r>
            <a:r>
              <a:rPr kumimoji="0" lang="ru-RU" sz="40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cs typeface="+mj-cs"/>
              </a:rPr>
              <a:t/>
            </a:r>
            <a:br>
              <a:rPr kumimoji="0" lang="ru-RU" sz="40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cs typeface="+mj-cs"/>
              </a:rPr>
            </a:br>
            <a:r>
              <a:rPr kumimoji="0" lang="ru-RU" sz="48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cs typeface="+mj-cs"/>
              </a:rPr>
              <a:t/>
            </a:r>
            <a:br>
              <a:rPr kumimoji="0" lang="ru-RU" sz="4800" b="1" i="0" u="none" strike="noStrike" kern="1200" cap="none" spc="0" normalizeH="0" baseline="0" noProof="0" dirty="0" smtClean="0">
                <a:ln w="6350">
                  <a:solidFill>
                    <a:srgbClr val="FF388C">
                      <a:shade val="43000"/>
                    </a:srgbClr>
                  </a:solidFill>
                </a:ln>
                <a:solidFill>
                  <a:srgbClr val="FF9933"/>
                </a:solidFill>
                <a:effectLst>
                  <a:outerShdw blurRad="38100" dist="38100" dir="2700000" algn="tl">
                    <a:srgbClr val="000000">
                      <a:alpha val="43137"/>
                    </a:srgbClr>
                  </a:outerShdw>
                </a:effectLst>
                <a:uLnTx/>
                <a:uFillTx/>
                <a:latin typeface="Georgia" pitchFamily="18" charset="0"/>
                <a:ea typeface="+mj-ea"/>
                <a:cs typeface="+mj-cs"/>
              </a:rPr>
            </a:br>
            <a:endParaRPr kumimoji="0" lang="en-US" sz="4800" b="1" i="0" u="none" strike="noStrike" kern="1200" cap="none" spc="0" normalizeH="0" baseline="0" noProof="0" dirty="0">
              <a:ln w="12700">
                <a:solidFill>
                  <a:srgbClr val="D2D2D2">
                    <a:satMod val="155000"/>
                  </a:srgbClr>
                </a:solidFill>
                <a:prstDash val="solid"/>
              </a:ln>
              <a:solidFill>
                <a:srgbClr val="FF9933"/>
              </a:solidFill>
              <a:effectLst>
                <a:outerShdw blurRad="38100" dist="38100" dir="2700000" algn="tl">
                  <a:srgbClr val="000000">
                    <a:alpha val="43137"/>
                  </a:srgbClr>
                </a:outerShdw>
              </a:effectLst>
              <a:uLnTx/>
              <a:uFillTx/>
              <a:latin typeface="Georgia" pitchFamily="18" charset="0"/>
              <a:ea typeface="+mj-ea"/>
              <a:cs typeface="Calibri" pitchFamily="34" charset="0"/>
            </a:endParaRPr>
          </a:p>
        </p:txBody>
      </p:sp>
      <p:pic>
        <p:nvPicPr>
          <p:cNvPr id="3" name="Picture 8" descr="http://funforkids.ru/pictures/books/book02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190" y="2520501"/>
            <a:ext cx="1865283" cy="165424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10" descr="http://www.k2x2.info/kulturologija/fantiki/i_030.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3419872" y="3717032"/>
            <a:ext cx="2502091" cy="181965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16" descr="http://t2.ftcdn.net/jpg/00/20/25/79/400_F_20257925_cHOcbg4HQ2rtD5chBmXGZpTtAalETSDv.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9836" y="1959585"/>
            <a:ext cx="1680646" cy="112183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4" descr="http://shkola7gnomov.ru/pictures/spreads/4f8d7c4fee18ea768c8ce70400951954-3.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6776733" y="3522917"/>
            <a:ext cx="1313749" cy="201377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18" descr="http://skarb.khoz.ru/i/F/skarb-pB.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a:stretch/>
        </p:blipFill>
        <p:spPr bwMode="auto">
          <a:xfrm>
            <a:off x="2987824" y="1772816"/>
            <a:ext cx="1235547" cy="137752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0" descr="http://coins.lave.ru/scan/19981226mr.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87624" y="1502117"/>
            <a:ext cx="730203" cy="68895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6" descr="http://900igr.net/datai/obschestvoznanie/Mama-mat/0021-030-Podarki-dlja-mamy-soimi-rukami.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556573" y="1815096"/>
            <a:ext cx="1325804" cy="170782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Елена\Desktop\КАРТИНКИ ДЛЯ ОФОРМЛЕНИЯ\4.png"/>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a:stretch/>
        </p:blipFill>
        <p:spPr bwMode="auto">
          <a:xfrm>
            <a:off x="1468489" y="4350210"/>
            <a:ext cx="898675" cy="1097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646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cTn>
                              </p:par>
                            </p:childTnLst>
                          </p:cTn>
                        </p:par>
                        <p:par>
                          <p:cTn id="12" fill="hold">
                            <p:stCondLst>
                              <p:cond delay="3000"/>
                            </p:stCondLst>
                            <p:childTnLst>
                              <p:par>
                                <p:cTn id="13" presetID="6" presetClass="entr" presetSubtype="3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1000"/>
                                        <p:tgtEl>
                                          <p:spTgt spid="5"/>
                                        </p:tgtEl>
                                      </p:cBhvr>
                                    </p:animEffect>
                                  </p:childTnLst>
                                </p:cTn>
                              </p:par>
                            </p:childTnLst>
                          </p:cTn>
                        </p:par>
                        <p:par>
                          <p:cTn id="16" fill="hold">
                            <p:stCondLst>
                              <p:cond delay="4000"/>
                            </p:stCondLst>
                            <p:childTnLst>
                              <p:par>
                                <p:cTn id="17" presetID="6" presetClass="entr" presetSubtype="3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out)">
                                      <p:cBhvr>
                                        <p:cTn id="19" dur="1000"/>
                                        <p:tgtEl>
                                          <p:spTgt spid="6"/>
                                        </p:tgtEl>
                                      </p:cBhvr>
                                    </p:animEffect>
                                  </p:childTnLst>
                                </p:cTn>
                              </p:par>
                            </p:childTnLst>
                          </p:cTn>
                        </p:par>
                        <p:par>
                          <p:cTn id="20" fill="hold">
                            <p:stCondLst>
                              <p:cond delay="5000"/>
                            </p:stCondLst>
                            <p:childTnLst>
                              <p:par>
                                <p:cTn id="21" presetID="6" presetClass="entr" presetSubtype="32"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out)">
                                      <p:cBhvr>
                                        <p:cTn id="23" dur="1000"/>
                                        <p:tgtEl>
                                          <p:spTgt spid="7"/>
                                        </p:tgtEl>
                                      </p:cBhvr>
                                    </p:animEffect>
                                  </p:childTnLst>
                                </p:cTn>
                              </p:par>
                            </p:childTnLst>
                          </p:cTn>
                        </p:par>
                        <p:par>
                          <p:cTn id="24" fill="hold">
                            <p:stCondLst>
                              <p:cond delay="6000"/>
                            </p:stCondLst>
                            <p:childTnLst>
                              <p:par>
                                <p:cTn id="25" presetID="6" presetClass="entr" presetSubtype="3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out)">
                                      <p:cBhvr>
                                        <p:cTn id="27" dur="1000"/>
                                        <p:tgtEl>
                                          <p:spTgt spid="8"/>
                                        </p:tgtEl>
                                      </p:cBhvr>
                                    </p:animEffect>
                                  </p:childTnLst>
                                </p:cTn>
                              </p:par>
                            </p:childTnLst>
                          </p:cTn>
                        </p:par>
                        <p:par>
                          <p:cTn id="28" fill="hold">
                            <p:stCondLst>
                              <p:cond delay="7000"/>
                            </p:stCondLst>
                            <p:childTnLst>
                              <p:par>
                                <p:cTn id="29" presetID="6" presetClass="entr" presetSubtype="3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out)">
                                      <p:cBhvr>
                                        <p:cTn id="31" dur="1000"/>
                                        <p:tgtEl>
                                          <p:spTgt spid="9"/>
                                        </p:tgtEl>
                                      </p:cBhvr>
                                    </p:animEffect>
                                  </p:childTnLst>
                                </p:cTn>
                              </p:par>
                            </p:childTnLst>
                          </p:cTn>
                        </p:par>
                        <p:par>
                          <p:cTn id="32" fill="hold">
                            <p:stCondLst>
                              <p:cond delay="8000"/>
                            </p:stCondLst>
                            <p:childTnLst>
                              <p:par>
                                <p:cTn id="33" presetID="6" presetClass="entr" presetSubtype="32"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out)">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101</TotalTime>
  <Words>70</Words>
  <Application>Microsoft Office PowerPoint</Application>
  <PresentationFormat>Экран (4:3)</PresentationFormat>
  <Paragraphs>31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Кутюр</vt:lpstr>
      <vt:lpstr>Мы идем в музей!</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Мы идем в музей!</dc:title>
  <dc:creator>Юрий Бочарников</dc:creator>
  <cp:lastModifiedBy>Home</cp:lastModifiedBy>
  <cp:revision>9</cp:revision>
  <dcterms:created xsi:type="dcterms:W3CDTF">2019-04-27T10:00:31Z</dcterms:created>
  <dcterms:modified xsi:type="dcterms:W3CDTF">2020-05-18T09:44:35Z</dcterms:modified>
</cp:coreProperties>
</file>