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9" r:id="rId2"/>
    <p:sldId id="258" r:id="rId3"/>
    <p:sldId id="259" r:id="rId4"/>
    <p:sldId id="264" r:id="rId5"/>
    <p:sldId id="280" r:id="rId6"/>
    <p:sldId id="281" r:id="rId7"/>
    <p:sldId id="282" r:id="rId8"/>
    <p:sldId id="283" r:id="rId9"/>
    <p:sldId id="285" r:id="rId10"/>
    <p:sldId id="28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043B3E2-D8F1-4497-8DEF-B4D08638E3F6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43B8CD-F100-4786-9F38-0D0C5379F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87AB99-D3EA-4605-A57B-C5AA38141256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67D75-F04F-4E87-B29D-FE52DDEE47A4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12E3-2AD8-4C1E-A5D2-D3C707602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03F51-04B7-409A-B2E5-E7A701E357FA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B53B3-8A77-4422-8DF0-38371F88E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706-4B21-494C-AFE2-60082B9601AD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CADFC-6494-4963-9418-DFC181C236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6B441-D9F4-4A4E-84CC-A5AAF4C15177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F7E4-DA30-4BC9-B078-21B012E08D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71F1-CD4A-433D-ADF0-8DD512928CEB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0F5ED-6906-41C5-B919-C40961498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F741-EABC-4DC9-8263-AF596ED5C729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4FF4-C015-487B-9285-BB73C17B7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2A12-618B-4F8B-AD12-994950F72E97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2044-23F4-4239-B505-C01462F94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B0A0-7906-4041-8FB6-31EF3E16143A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DF6A-AB36-4856-925C-45549166C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AD522-3D0F-4FB8-BD23-5F273CAD5F3F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62A71-BD7E-45C3-B142-FF6115920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A38A5-5597-4892-A7F4-77B15C96E1A6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15641-B65D-4ACA-BDC3-BD4B86EE6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0FC4-D41B-41F9-972F-72FBD5B1C94A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0B4F-54A7-4F5C-916A-42329D88CE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CA9368-FD89-4B26-8258-9D07A5E81A99}" type="datetimeFigureOut">
              <a:rPr lang="ru-RU"/>
              <a:pPr>
                <a:defRPr/>
              </a:pPr>
              <a:t>03.05.2020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1DFFA9-6CEC-4AFB-B527-F172BBFF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428604"/>
            <a:ext cx="8358246" cy="42862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476672"/>
            <a:ext cx="7215238" cy="3809584"/>
          </a:xfr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№95 </a:t>
            </a:r>
          </a:p>
          <a:p>
            <a:pPr eaLnBrk="1" hangingPunct="1">
              <a:defRPr/>
            </a:pP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Крсногвардейского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 района г.Санкт-Петербург</a:t>
            </a: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1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Тема:</a:t>
            </a:r>
          </a:p>
          <a:p>
            <a:pPr eaLnBrk="1" hangingPunct="1">
              <a:defRPr/>
            </a:pPr>
            <a:r>
              <a:rPr lang="ru-RU" sz="3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«Экспериментальная деятельность по формированию элементарных математических представлений»</a:t>
            </a:r>
            <a:endParaRPr lang="ru-RU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85918" y="5072074"/>
            <a:ext cx="5357850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algn="ctr">
              <a:defRPr/>
            </a:pPr>
            <a:r>
              <a:rPr lang="ru-RU" sz="16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Выполнила:</a:t>
            </a:r>
          </a:p>
          <a:p>
            <a:pPr algn="ctr">
              <a:defRPr/>
            </a:pPr>
            <a:r>
              <a:rPr lang="ru-RU" sz="16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воспитатель </a:t>
            </a:r>
            <a:r>
              <a:rPr lang="ru-RU" sz="1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</a:t>
            </a:r>
            <a:r>
              <a:rPr lang="ru-RU" sz="1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Козлова Елена Борисовна</a:t>
            </a:r>
            <a:r>
              <a:rPr lang="ru-RU" sz="1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</a:t>
            </a:r>
            <a:endParaRPr lang="ru-RU" sz="1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algn="ctr">
              <a:defRPr/>
            </a:pPr>
            <a:endParaRPr lang="ru-RU" sz="1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algn="ctr">
              <a:defRPr/>
            </a:pPr>
            <a:r>
              <a:rPr lang="ru-RU" sz="16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ordiaUPC" pitchFamily="34" charset="-34"/>
              </a:rPr>
              <a:t> 2020год</a:t>
            </a:r>
            <a:endParaRPr lang="ru-RU" sz="16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ordiaUPC" pitchFamily="34" charset="-34"/>
            </a:endParaRPr>
          </a:p>
          <a:p>
            <a:pPr algn="ctr">
              <a:defRPr/>
            </a:pP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cs typeface="CordiaUPC" pitchFamily="34" charset="-34"/>
            </a:endParaRPr>
          </a:p>
        </p:txBody>
      </p:sp>
      <p:pic>
        <p:nvPicPr>
          <p:cNvPr id="2057" name="Picture 4" descr="H:\клипарт\417d36f1712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548680"/>
            <a:ext cx="18319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krimsk-school.ucoz.ru/_si/0/44900956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215206" y="4214818"/>
            <a:ext cx="1631911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8"/>
          <p:cNvGrpSpPr/>
          <p:nvPr/>
        </p:nvGrpSpPr>
        <p:grpSpPr>
          <a:xfrm>
            <a:off x="214282" y="2071678"/>
            <a:ext cx="8715436" cy="2000264"/>
            <a:chOff x="1065787" y="745"/>
            <a:chExt cx="2668019" cy="1098821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65787" y="745"/>
              <a:ext cx="2668019" cy="109882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088397" y="58075"/>
              <a:ext cx="2600188" cy="8599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just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Экспериментирование </a:t>
              </a:r>
              <a:r>
                <a:rPr lang="ru-RU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– деятельность, которая позволяет ребенку моделировать в своем сознании картину мира, основанную на собственных наблюдениях, ответах, установлении взаимозависимостей, закономерностей и т.д. 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pic>
        <p:nvPicPr>
          <p:cNvPr id="7170" name="Picture 2" descr="http://img1.liveinternet.ru/images/attach/c/6/98/942/98942253_large_vs4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142852"/>
            <a:ext cx="2114941" cy="149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556792"/>
            <a:ext cx="9144000" cy="35394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+mn-cs"/>
              </a:rPr>
              <a:t>«ЧЕМ РАЗНООБРАЗНЕЕ И ИНТЕНСИВНЕЕ ПОИСКОВАЯ ДЕЯТЕЛЬНОСТЬ, ТЕМ БОЛЬШЕ НОВОЙ ИНФОРМАЦИИ ПОЛУЧАЕТ РЕБЕНОК, ТЕМ  БЫСТРЕЕ И ПОЛНОЦЕННЕЕ ОН РАЗВИВАЕТСЯ»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+mn-cs"/>
              </a:rPr>
              <a:t>                                    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cs typeface="+mn-cs"/>
              </a:rPr>
              <a:t>Н.Н. ПОДДЪЯКОВ.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5013176"/>
            <a:ext cx="686598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62138"/>
            <a:ext cx="9144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Экспериментальная работа</a:t>
            </a:r>
            <a:r>
              <a:rPr lang="ru-RU" b="1" dirty="0">
                <a:latin typeface="Cambria" pitchFamily="18" charset="0"/>
              </a:rPr>
              <a:t> вызывает у ребенка интерес к исследованию природы, развивает мыслительные операции (анализ, синтез, классификацию, обобщение и др.), стимулирует познавательную активность и любознательность ребенка, активизирует восприятие учебного материала по ознакомлению с природными явлениями, с основами математических знаний, с этическими правилами жизни в обществе и т.п.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latin typeface="Cambria" pitchFamily="18" charset="0"/>
              </a:rPr>
              <a:t>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Познавательная активность ребенка </a:t>
            </a:r>
            <a:r>
              <a:rPr lang="ru-RU" b="1" dirty="0">
                <a:latin typeface="Cambria" pitchFamily="18" charset="0"/>
              </a:rPr>
              <a:t> дошкольного возраста характеризуется оптимальностью отношений к выполняемой деятельности, интенсивностью усвоения различных способов позитивного достижения результата, опытом творческой деятельности, направленностью на его практическое использование в своей повседневной жизни.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b="1" dirty="0">
                <a:latin typeface="Cambria" pitchFamily="18" charset="0"/>
              </a:rPr>
              <a:t>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Развитие способности детей экспериментировать </a:t>
            </a:r>
            <a:r>
              <a:rPr lang="ru-RU" b="1" dirty="0">
                <a:latin typeface="Cambria" pitchFamily="18" charset="0"/>
              </a:rPr>
              <a:t>представляет собой определенную систему, в которую включены демонстрационные опыты, осуществляемые педагогом в специально организованных видах деятельности, наблюдения, лабораторные работы, выполняемые детьми самостоятельно в пространственно-предметной среде группы (например, приобретение опыта работы с магнитами, различных способов измерения предметов и др.).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b="1" dirty="0">
              <a:latin typeface="+mn-lt"/>
            </a:endParaRPr>
          </a:p>
          <a:p>
            <a:pPr eaLnBrk="0" hangingPunct="0">
              <a:defRPr/>
            </a:pPr>
            <a:endParaRPr lang="ru-RU" b="1" dirty="0">
              <a:solidFill>
                <a:srgbClr val="7030A0"/>
              </a:solidFill>
              <a:latin typeface="Calibri" pitchFamily="34" charset="0"/>
            </a:endParaRPr>
          </a:p>
        </p:txBody>
      </p:sp>
      <p:pic>
        <p:nvPicPr>
          <p:cNvPr id="3076" name="Picture 2" descr="G:\Мои документы\анимашки\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50" y="60007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28688" y="1571625"/>
            <a:ext cx="7929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Дошкольники – прирожденные исследователи!</a:t>
            </a:r>
          </a:p>
        </p:txBody>
      </p:sp>
      <p:pic>
        <p:nvPicPr>
          <p:cNvPr id="17412" name="Picture 4" descr="http://olgashilyaeva.ucoz.ru/issledovatel/ja-issledovatel_foto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2844" y="142852"/>
            <a:ext cx="2683596" cy="934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1617663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экспериментирования в формировании элементарных математических представлений:</a:t>
            </a:r>
            <a:endParaRPr lang="ru-RU" sz="2400" b="1" u="sng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250825" y="2544763"/>
            <a:ext cx="8893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200" b="1">
                <a:latin typeface="Cambria" pitchFamily="18" charset="0"/>
              </a:rPr>
              <a:t>Учить детей сравнению, измерению предметов и различных веществ, учить  самостоятельно находить решение поставленной задачи посредством проведения опыта или эксперимента;</a:t>
            </a:r>
          </a:p>
          <a:p>
            <a:endParaRPr lang="ru-RU" sz="2200" b="1">
              <a:latin typeface="Cambria" pitchFamily="18" charset="0"/>
            </a:endParaRPr>
          </a:p>
          <a:p>
            <a:endParaRPr lang="ru-RU" sz="2200" b="1">
              <a:latin typeface="Cambria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200" b="1">
                <a:latin typeface="Cambria" pitchFamily="18" charset="0"/>
              </a:rPr>
              <a:t>Учить анализировать, делать выводы, умозаключения; устанавливать взаимосвязи, закономерности.</a:t>
            </a:r>
          </a:p>
          <a:p>
            <a:pPr algn="just" eaLnBrk="0" hangingPunct="0">
              <a:buFontTx/>
              <a:buChar char="•"/>
            </a:pPr>
            <a:endParaRPr lang="ru-RU" sz="1600">
              <a:solidFill>
                <a:srgbClr val="002060"/>
              </a:solidFill>
            </a:endParaRPr>
          </a:p>
        </p:txBody>
      </p:sp>
      <p:pic>
        <p:nvPicPr>
          <p:cNvPr id="4101" name="Рисунок 4" descr="книга1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5445125"/>
            <a:ext cx="2524125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8"/>
          <p:cNvGrpSpPr/>
          <p:nvPr/>
        </p:nvGrpSpPr>
        <p:grpSpPr>
          <a:xfrm>
            <a:off x="2000232" y="1500174"/>
            <a:ext cx="5357850" cy="642942"/>
            <a:chOff x="1243885" y="792088"/>
            <a:chExt cx="3868732" cy="438768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96165" y="792088"/>
              <a:ext cx="3816452" cy="41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243885" y="852057"/>
              <a:ext cx="3775468" cy="378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Batang" pitchFamily="18" charset="-127"/>
                </a:rPr>
                <a:t>Измерение длины предмета (измерение ленты)</a:t>
              </a:r>
            </a:p>
          </p:txBody>
        </p:sp>
      </p:grp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500430" y="2357430"/>
            <a:ext cx="4643470" cy="92869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0" y="2357438"/>
            <a:ext cx="42862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Цель: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  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Учить измерять длину предмета с помощью условной мерки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Batang" pitchFamily="18" charset="-127"/>
            </a:endParaRPr>
          </a:p>
        </p:txBody>
      </p:sp>
      <p:pic>
        <p:nvPicPr>
          <p:cNvPr id="1026" name="Рисунок 4" descr="http://tmndetsady.ru/upload/news/orig_dbf8f7af924d8d034b69554b3b1efeb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2214553"/>
            <a:ext cx="3214710" cy="24110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s://fs00.infourok.ru/images/doc/275/280051/640/img1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58082" y="5572140"/>
            <a:ext cx="1654355" cy="1178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" name="Группа 15"/>
          <p:cNvGrpSpPr/>
          <p:nvPr/>
        </p:nvGrpSpPr>
        <p:grpSpPr>
          <a:xfrm>
            <a:off x="3571868" y="3429000"/>
            <a:ext cx="4143404" cy="1143008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Материалы: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Cambria" pitchFamily="18" charset="0"/>
                </a:rPr>
                <a:t>лента (60 см); мерка – полоска (20 см); счетные палочки.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428596" y="4714884"/>
            <a:ext cx="6572296" cy="2000264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Порядок  измерения длины: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начать измерять от самого края;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отметить конец мерки;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после того как мерка уложиться полностью, положить палочку (чтобы не запутаться);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перенести мерку и продолжить измерение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8"/>
          <p:cNvGrpSpPr/>
          <p:nvPr/>
        </p:nvGrpSpPr>
        <p:grpSpPr>
          <a:xfrm>
            <a:off x="2000232" y="1500174"/>
            <a:ext cx="5572164" cy="714380"/>
            <a:chOff x="1243885" y="792088"/>
            <a:chExt cx="3868732" cy="438768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96165" y="792088"/>
              <a:ext cx="3816452" cy="41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243885" y="852057"/>
              <a:ext cx="3775468" cy="378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Batang" pitchFamily="18" charset="-127"/>
                </a:rPr>
                <a:t>Измерение объемов сыпучих веществ (гороха)</a:t>
              </a:r>
            </a:p>
          </p:txBody>
        </p:sp>
      </p:grp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500430" y="2357430"/>
            <a:ext cx="4643470" cy="92869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50" y="2357438"/>
            <a:ext cx="42862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Цель: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  </a:t>
            </a:r>
          </a:p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Учить измерять сыпучие вещества с помощью условной мерки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Batang" pitchFamily="18" charset="-127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3643306" y="3429000"/>
            <a:ext cx="4357718" cy="1285884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Материалы: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Cambria" pitchFamily="18" charset="0"/>
                </a:rPr>
                <a:t>две прозрачные миски, в одной из них горох; мерный стакан; чашка; ложка; счетные палочки.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428596" y="4714884"/>
            <a:ext cx="6572296" cy="2000264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Ход работы: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насыпать полный стакан гороха;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пересыпать горох в пустую миску;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выкладывать по одной палочке на каждый полный стакан гороха (чтобы не сбиться со счета)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pic>
        <p:nvPicPr>
          <p:cNvPr id="33794" name="Рисунок 7" descr="http://tmndetsady.ru/upload/news/orig_3c3dced83b4b7c7b024ff095e1e5fc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285992"/>
            <a:ext cx="3143272" cy="2303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796" name="Picture 4" descr="http://forchel.ru/uploads/posts/2010-09/1284480847_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286644" y="5429264"/>
            <a:ext cx="1717730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8"/>
          <p:cNvGrpSpPr/>
          <p:nvPr/>
        </p:nvGrpSpPr>
        <p:grpSpPr>
          <a:xfrm>
            <a:off x="1500166" y="1643050"/>
            <a:ext cx="6835845" cy="888510"/>
            <a:chOff x="1296165" y="792088"/>
            <a:chExt cx="3816452" cy="419783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96165" y="792088"/>
              <a:ext cx="3816452" cy="41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323653" y="792088"/>
              <a:ext cx="3775468" cy="378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Batang" pitchFamily="18" charset="-127"/>
                </a:rPr>
                <a:t>Взвешивание. Сравнение предметов по весу и занимаемому объему (камень и вата (50г.)</a:t>
              </a:r>
            </a:p>
          </p:txBody>
        </p:sp>
      </p:grp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500430" y="2571744"/>
            <a:ext cx="5214974" cy="100013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13" y="2571750"/>
            <a:ext cx="48577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Серия экспериментов была проведена на основе принципа сохранения количества объектов  при изменении их формы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Batang" pitchFamily="18" charset="-127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3643306" y="3786190"/>
            <a:ext cx="4429156" cy="1143008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Материалы: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tx1"/>
                  </a:solidFill>
                  <a:latin typeface="Cambria" pitchFamily="18" charset="0"/>
                </a:rPr>
                <a:t>весы; камень; вата (50 г.). 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357158" y="5072074"/>
            <a:ext cx="5429288" cy="1285884"/>
            <a:chOff x="1089191" y="745"/>
            <a:chExt cx="2644615" cy="1025554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89191" y="745"/>
              <a:ext cx="2644615" cy="1025554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119228" y="30782"/>
              <a:ext cx="2584541" cy="9654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Ход работы: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взвесить на весах камень и вату (50 г.);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определить  что тяжелее камень или вата (50 г.)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pic>
        <p:nvPicPr>
          <p:cNvPr id="1026" name="Рисунок 13" descr="http://tmndetsady.ru/upload/news/orig_e5943f37ef840f7cb06134b94f96b16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643182"/>
            <a:ext cx="3214710" cy="2286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://teddymarket.ru/images/goods_pics/big/357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00958" y="5286388"/>
            <a:ext cx="1500198" cy="1456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5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8"/>
          <p:cNvGrpSpPr/>
          <p:nvPr/>
        </p:nvGrpSpPr>
        <p:grpSpPr>
          <a:xfrm>
            <a:off x="1500166" y="1714488"/>
            <a:ext cx="6786610" cy="785818"/>
            <a:chOff x="1296165" y="792088"/>
            <a:chExt cx="3816452" cy="419783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96165" y="792088"/>
              <a:ext cx="3816452" cy="41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323653" y="792088"/>
              <a:ext cx="3775468" cy="378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Batang" pitchFamily="18" charset="-127"/>
                </a:rPr>
                <a:t>Взвешивание. Сравнение предметов по весу и занимаемому объему (камень и вата (50г.)</a:t>
              </a:r>
            </a:p>
          </p:txBody>
        </p:sp>
      </p:grp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214678" y="2643182"/>
            <a:ext cx="5572164" cy="785818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13" y="2571750"/>
            <a:ext cx="50006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rPr>
              <a:t>Серия экспериментов была проведена на основе принципа сохранения количества объектов  при изменении их формы</a:t>
            </a:r>
            <a:endParaRPr lang="ru-RU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Batang" pitchFamily="18" charset="-127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3286116" y="3429000"/>
            <a:ext cx="5072098" cy="1071570"/>
            <a:chOff x="1089191" y="745"/>
            <a:chExt cx="2644615" cy="1491714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089191" y="745"/>
              <a:ext cx="2644615" cy="1392266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119228" y="30781"/>
              <a:ext cx="2614578" cy="1461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Материалы: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Cambria" pitchFamily="18" charset="0"/>
                </a:rPr>
                <a:t>две непрозрачные коробки; ложки; узкий стеклянный стакан; широкая прозрачная кружка;  рис.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714347" y="4714860"/>
            <a:ext cx="8143933" cy="2143140"/>
            <a:chOff x="1065787" y="745"/>
            <a:chExt cx="2668019" cy="1098821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65787" y="745"/>
              <a:ext cx="2668019" cy="109882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119228" y="746"/>
              <a:ext cx="2614578" cy="1098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Ход работы: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насыпать по три ложки риса в две непрозрачные коробки разной формы и размера;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определить где риса больше;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насыпать по три ложки риса в узкий стеклянный стакан и в широкую прозрачную кружку;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определить сколько количества риса распределилось по всей поверхности дна стакана и кружки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pic>
        <p:nvPicPr>
          <p:cNvPr id="5" name="Рисунок 16" descr="http://tmndetsady.ru/upload/news/orig_89f032598280092421f83a6d32f29e5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2571744"/>
            <a:ext cx="2786082" cy="2085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8"/>
          <p:cNvGrpSpPr/>
          <p:nvPr/>
        </p:nvGrpSpPr>
        <p:grpSpPr>
          <a:xfrm>
            <a:off x="1500166" y="1714488"/>
            <a:ext cx="6786610" cy="785818"/>
            <a:chOff x="1296165" y="792088"/>
            <a:chExt cx="3816452" cy="419783"/>
          </a:xfrm>
          <a:scene3d>
            <a:camera prst="orthographicFront"/>
            <a:lightRig rig="threeP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296165" y="792088"/>
              <a:ext cx="3816452" cy="41978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139700">
                <a:schemeClr val="accent6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1323653" y="792088"/>
              <a:ext cx="3775468" cy="3787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ea typeface="Batang" pitchFamily="18" charset="-127"/>
                </a:rPr>
                <a:t>Независимость количества от расположения в пространстве</a:t>
              </a:r>
            </a:p>
          </p:txBody>
        </p:sp>
      </p:grpSp>
      <p:grpSp>
        <p:nvGrpSpPr>
          <p:cNvPr id="3" name="Группа 15"/>
          <p:cNvGrpSpPr/>
          <p:nvPr/>
        </p:nvGrpSpPr>
        <p:grpSpPr>
          <a:xfrm>
            <a:off x="3357554" y="2928934"/>
            <a:ext cx="5072098" cy="857256"/>
            <a:chOff x="1089191" y="745"/>
            <a:chExt cx="2644615" cy="1491714"/>
          </a:xfrm>
          <a:scene3d>
            <a:camera prst="orthographicFront"/>
            <a:lightRig rig="threePt" dir="t"/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1089191" y="745"/>
              <a:ext cx="2644615" cy="1392266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1119228" y="30781"/>
              <a:ext cx="2614578" cy="14616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Материалы: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tx1"/>
                  </a:solidFill>
                  <a:latin typeface="Cambria" pitchFamily="18" charset="0"/>
                </a:rPr>
                <a:t>Два ряда бус с одинаковым количеством бусинок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latin typeface="Cambria" pitchFamily="18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grpSp>
        <p:nvGrpSpPr>
          <p:cNvPr id="4" name="Группа 18"/>
          <p:cNvGrpSpPr/>
          <p:nvPr/>
        </p:nvGrpSpPr>
        <p:grpSpPr>
          <a:xfrm>
            <a:off x="3143240" y="4000504"/>
            <a:ext cx="5500726" cy="1143008"/>
            <a:chOff x="1065787" y="745"/>
            <a:chExt cx="2668019" cy="1098821"/>
          </a:xfrm>
          <a:scene3d>
            <a:camera prst="orthographicFront"/>
            <a:lightRig rig="threePt" dir="t"/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065787" y="745"/>
              <a:ext cx="2668019" cy="1098821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40000"/>
                <a:lumOff val="60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1119228" y="746"/>
              <a:ext cx="2614578" cy="10988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u="sng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Ход работы: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предлагается два ряда бус с одинаковым количеством бусинок;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r>
                <a:rPr lang="ru-RU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  <a:ea typeface="Batang" pitchFamily="18" charset="-127"/>
                </a:rPr>
                <a:t>определить количество бусинок в обоих рядах;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buFont typeface="Arial" pitchFamily="34" charset="0"/>
                <a:buChar char="•"/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Batang" pitchFamily="18" charset="-127"/>
              </a:endParaRPr>
            </a:p>
          </p:txBody>
        </p:sp>
      </p:grpSp>
      <p:pic>
        <p:nvPicPr>
          <p:cNvPr id="2050" name="Рисунок 19" descr="http://tmndetsady.ru/upload/news/orig_4b02b03e167f4dde9484245cb73cd6a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571744"/>
            <a:ext cx="2714644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Рисунок 22" descr="http://tmndetsady.ru/upload/news/orig_9fd07f1c2a2f6f0a070edbdc68855f7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2844" y="1643050"/>
            <a:ext cx="8670084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456</Words>
  <Application>Microsoft Office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Общий</dc:creator>
  <cp:lastModifiedBy>Home</cp:lastModifiedBy>
  <cp:revision>60</cp:revision>
  <dcterms:created xsi:type="dcterms:W3CDTF">2013-11-12T04:41:24Z</dcterms:created>
  <dcterms:modified xsi:type="dcterms:W3CDTF">2020-05-03T11:26:29Z</dcterms:modified>
</cp:coreProperties>
</file>