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9" r:id="rId2"/>
    <p:sldId id="258" r:id="rId3"/>
    <p:sldId id="259" r:id="rId4"/>
    <p:sldId id="264" r:id="rId5"/>
    <p:sldId id="280" r:id="rId6"/>
    <p:sldId id="281" r:id="rId7"/>
    <p:sldId id="282" r:id="rId8"/>
    <p:sldId id="283" r:id="rId9"/>
    <p:sldId id="285" r:id="rId10"/>
    <p:sldId id="284" r:id="rId11"/>
    <p:sldId id="265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CC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043B3E2-D8F1-4497-8DEF-B4D08638E3F6}" type="datetimeFigureOut">
              <a:rPr lang="ru-RU"/>
              <a:pPr>
                <a:defRPr/>
              </a:pPr>
              <a:t>03.05.2020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543B8CD-F100-4786-9F38-0D0C5379FE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487AB99-D3EA-4605-A57B-C5AA38141256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67D75-F04F-4E87-B29D-FE52DDEE47A4}" type="datetimeFigureOut">
              <a:rPr lang="ru-RU"/>
              <a:pPr>
                <a:defRPr/>
              </a:pPr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712E3-2AD8-4C1E-A5D2-D3C707602A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03F51-04B7-409A-B2E5-E7A701E357FA}" type="datetimeFigureOut">
              <a:rPr lang="ru-RU"/>
              <a:pPr>
                <a:defRPr/>
              </a:pPr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B53B3-8A77-4422-8DF0-38371F88E3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706-4B21-494C-AFE2-60082B9601AD}" type="datetimeFigureOut">
              <a:rPr lang="ru-RU"/>
              <a:pPr>
                <a:defRPr/>
              </a:pPr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CADFC-6494-4963-9418-DFC181C236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6B441-D9F4-4A4E-84CC-A5AAF4C15177}" type="datetimeFigureOut">
              <a:rPr lang="ru-RU"/>
              <a:pPr>
                <a:defRPr/>
              </a:pPr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1F7E4-DA30-4BC9-B078-21B012E08D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771F1-CD4A-433D-ADF0-8DD512928CEB}" type="datetimeFigureOut">
              <a:rPr lang="ru-RU"/>
              <a:pPr>
                <a:defRPr/>
              </a:pPr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0F5ED-6906-41C5-B919-C409614981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EF741-EABC-4DC9-8263-AF596ED5C729}" type="datetimeFigureOut">
              <a:rPr lang="ru-RU"/>
              <a:pPr>
                <a:defRPr/>
              </a:pPr>
              <a:t>03.05.2020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D4FF4-C015-487B-9285-BB73C17B71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2A12-618B-4F8B-AD12-994950F72E97}" type="datetimeFigureOut">
              <a:rPr lang="ru-RU"/>
              <a:pPr>
                <a:defRPr/>
              </a:pPr>
              <a:t>03.05.2020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C2044-23F4-4239-B505-C01462F948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2B0A0-7906-4041-8FB6-31EF3E16143A}" type="datetimeFigureOut">
              <a:rPr lang="ru-RU"/>
              <a:pPr>
                <a:defRPr/>
              </a:pPr>
              <a:t>03.05.2020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0DF6A-AB36-4856-925C-45549166CD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AD522-3D0F-4FB8-BD23-5F273CAD5F3F}" type="datetimeFigureOut">
              <a:rPr lang="ru-RU"/>
              <a:pPr>
                <a:defRPr/>
              </a:pPr>
              <a:t>03.05.2020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62A71-BD7E-45C3-B142-FF61159204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A38A5-5597-4892-A7F4-77B15C96E1A6}" type="datetimeFigureOut">
              <a:rPr lang="ru-RU"/>
              <a:pPr>
                <a:defRPr/>
              </a:pPr>
              <a:t>03.05.2020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15641-B65D-4ACA-BDC3-BD4B86EE65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10FC4-D41B-41F9-972F-72FBD5B1C94A}" type="datetimeFigureOut">
              <a:rPr lang="ru-RU"/>
              <a:pPr>
                <a:defRPr/>
              </a:pPr>
              <a:t>03.05.2020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60B4F-54A7-4F5C-916A-42329D88CE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CA9368-FD89-4B26-8258-9D07A5E81A99}" type="datetimeFigureOut">
              <a:rPr lang="ru-RU"/>
              <a:pPr>
                <a:defRPr/>
              </a:pPr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1DFFA9-6CEC-4AFB-B527-F172BBFFD2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28596" y="428604"/>
            <a:ext cx="8358246" cy="428628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476672"/>
            <a:ext cx="7215238" cy="3809584"/>
          </a:xfr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Times New Roman" pitchFamily="18" charset="0"/>
              </a:rPr>
              <a:t>Государственное бюджетное дошкольное образовательное учреждение детский сад №95 </a:t>
            </a:r>
          </a:p>
          <a:p>
            <a:pPr eaLnBrk="1" hangingPunct="1">
              <a:defRPr/>
            </a:pPr>
            <a:r>
              <a:rPr lang="ru-RU" sz="1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Times New Roman" pitchFamily="18" charset="0"/>
              </a:rPr>
              <a:t>Крсногвардейского</a:t>
            </a: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Times New Roman" pitchFamily="18" charset="0"/>
              </a:rPr>
              <a:t> района г.Санкт-Петербург</a:t>
            </a:r>
            <a:endParaRPr lang="ru-RU" sz="1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ru-RU" sz="1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sz="24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Times New Roman" pitchFamily="18" charset="0"/>
              </a:rPr>
              <a:t>Тема:</a:t>
            </a:r>
          </a:p>
          <a:p>
            <a:pPr eaLnBrk="1" hangingPunct="1">
              <a:defRPr/>
            </a:pPr>
            <a:r>
              <a:rPr lang="ru-RU" sz="3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Times New Roman" pitchFamily="18" charset="0"/>
              </a:rPr>
              <a:t>«Экспериментальная деятельность по формированию элементарных математических представлений»</a:t>
            </a:r>
            <a:endParaRPr lang="ru-RU" sz="3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85918" y="5072074"/>
            <a:ext cx="5357850" cy="128588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UPC" pitchFamily="34" charset="-34"/>
            </a:endParaRPr>
          </a:p>
          <a:p>
            <a:pPr algn="ctr">
              <a:defRPr/>
            </a:pPr>
            <a:r>
              <a:rPr lang="ru-RU" sz="1600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rdiaUPC" pitchFamily="34" charset="-34"/>
              </a:rPr>
              <a:t>Выполнила:</a:t>
            </a:r>
          </a:p>
          <a:p>
            <a:pPr algn="ctr">
              <a:defRPr/>
            </a:pPr>
            <a:r>
              <a:rPr lang="ru-RU" sz="1600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rdiaUPC" pitchFamily="34" charset="-34"/>
              </a:rPr>
              <a:t>воспитатель </a:t>
            </a:r>
            <a:r>
              <a:rPr lang="ru-RU" sz="160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rdiaUPC" pitchFamily="34" charset="-34"/>
              </a:rPr>
              <a:t> </a:t>
            </a:r>
            <a:r>
              <a:rPr lang="ru-RU" sz="160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rdiaUPC" pitchFamily="34" charset="-34"/>
              </a:rPr>
              <a:t>Козлова Елена Борисовна</a:t>
            </a:r>
            <a:r>
              <a:rPr lang="ru-RU" sz="160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rdiaUPC" pitchFamily="34" charset="-34"/>
              </a:rPr>
              <a:t> </a:t>
            </a:r>
            <a:endParaRPr lang="ru-RU" sz="1600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UPC" pitchFamily="34" charset="-34"/>
            </a:endParaRPr>
          </a:p>
          <a:p>
            <a:pPr algn="ctr">
              <a:defRPr/>
            </a:pPr>
            <a:endParaRPr lang="ru-RU" sz="1600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UPC" pitchFamily="34" charset="-34"/>
            </a:endParaRPr>
          </a:p>
          <a:p>
            <a:pPr algn="ctr">
              <a:defRPr/>
            </a:pPr>
            <a:r>
              <a:rPr lang="ru-RU" sz="160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rdiaUPC" pitchFamily="34" charset="-34"/>
              </a:rPr>
              <a:t> 2020год</a:t>
            </a:r>
            <a:endParaRPr lang="ru-RU" sz="1600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UPC" pitchFamily="34" charset="-34"/>
            </a:endParaRPr>
          </a:p>
          <a:p>
            <a:pPr algn="ctr">
              <a:defRPr/>
            </a:pPr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cs typeface="CordiaUPC" pitchFamily="34" charset="-34"/>
            </a:endParaRPr>
          </a:p>
        </p:txBody>
      </p:sp>
      <p:pic>
        <p:nvPicPr>
          <p:cNvPr id="2057" name="Picture 4" descr="H:\клипарт\417d36f17123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548680"/>
            <a:ext cx="18319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 descr="http://krimsk-school.ucoz.ru/_si/0/44900956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215206" y="4214818"/>
            <a:ext cx="1631911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Группа 18"/>
          <p:cNvGrpSpPr/>
          <p:nvPr/>
        </p:nvGrpSpPr>
        <p:grpSpPr>
          <a:xfrm>
            <a:off x="214282" y="2071678"/>
            <a:ext cx="8715436" cy="2000264"/>
            <a:chOff x="1065787" y="745"/>
            <a:chExt cx="2668019" cy="1098821"/>
          </a:xfrm>
          <a:scene3d>
            <a:camera prst="orthographicFront"/>
            <a:lightRig rig="threePt" dir="t"/>
          </a:scene3d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1065787" y="745"/>
              <a:ext cx="2668019" cy="1098821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40000"/>
                <a:lumOff val="60000"/>
              </a:schemeClr>
            </a:solidFill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  <a:sp3d>
              <a:bevelT w="139700" h="139700" prst="divo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1" name="Скругленный прямоугольник 4"/>
            <p:cNvSpPr/>
            <p:nvPr/>
          </p:nvSpPr>
          <p:spPr>
            <a:xfrm>
              <a:off x="1088397" y="58075"/>
              <a:ext cx="2600188" cy="8599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8580" tIns="68580" rIns="68580" bIns="68580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endParaRP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endParaRP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endParaRPr>
            </a:p>
            <a:p>
              <a:pPr algn="just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000" b="1" u="sng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ea typeface="Batang" pitchFamily="18" charset="-127"/>
                </a:rPr>
                <a:t>Экспериментирование </a:t>
              </a:r>
              <a:r>
                <a:rPr lang="ru-RU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ea typeface="Batang" pitchFamily="18" charset="-127"/>
                </a:rPr>
                <a:t>– деятельность, которая позволяет ребенку моделировать в своем сознании картину мира, основанную на собственных наблюдениях, ответах, установлении взаимозависимостей, закономерностей и т.д. </a:t>
              </a:r>
            </a:p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endParaRPr>
            </a:p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endParaRPr>
            </a:p>
          </p:txBody>
        </p:sp>
      </p:grpSp>
      <p:pic>
        <p:nvPicPr>
          <p:cNvPr id="7170" name="Picture 2" descr="http://img1.liveinternet.ru/images/attach/c/6/98/942/98942253_large_vs44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14282" y="142852"/>
            <a:ext cx="2114941" cy="14946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0" y="1556792"/>
            <a:ext cx="9144000" cy="35394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cs typeface="+mn-cs"/>
              </a:rPr>
              <a:t>«ЧЕМ РАЗНООБРАЗНЕЕ И ИНТЕНСИВНЕЕ ПОИСКОВАЯ ДЕЯТЕЛЬНОСТЬ, ТЕМ БОЛЬШЕ НОВОЙ ИНФОРМАЦИИ ПОЛУЧАЕТ РЕБЕНОК, ТЕМ  БЫСТРЕЕ И ПОЛНОЦЕННЕЕ ОН РАЗВИВАЕТСЯ»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cs typeface="+mn-cs"/>
              </a:rPr>
              <a:t>                                     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cs typeface="+mn-cs"/>
              </a:rPr>
              <a:t>Н.Н. ПОДДЪЯКОВ.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5013176"/>
            <a:ext cx="686598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1862138"/>
            <a:ext cx="914400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Экспериментальная работа</a:t>
            </a:r>
            <a:r>
              <a:rPr lang="ru-RU" b="1" dirty="0">
                <a:latin typeface="Cambria" pitchFamily="18" charset="0"/>
              </a:rPr>
              <a:t> вызывает у ребенка интерес к исследованию природы, развивает мыслительные операции (анализ, синтез, классификацию, обобщение и др.), стимулирует познавательную активность и любознательность ребенка, активизирует восприятие учебного материала по ознакомлению с природными явлениями, с основами математических знаний, с этическими правилами жизни в обществе и т.п.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b="1" dirty="0">
                <a:latin typeface="Cambria" pitchFamily="18" charset="0"/>
              </a:rPr>
              <a:t> 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Познавательная активность ребенка </a:t>
            </a:r>
            <a:r>
              <a:rPr lang="ru-RU" b="1" dirty="0">
                <a:latin typeface="Cambria" pitchFamily="18" charset="0"/>
              </a:rPr>
              <a:t> дошкольного возраста характеризуется оптимальностью отношений к выполняемой деятельности, интенсивностью усвоения различных способов позитивного достижения результата, опытом творческой деятельности, направленностью на его практическое использование в своей повседневной жизни.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b="1" dirty="0">
                <a:latin typeface="Cambria" pitchFamily="18" charset="0"/>
              </a:rPr>
              <a:t> 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Развитие способности детей экспериментировать </a:t>
            </a:r>
            <a:r>
              <a:rPr lang="ru-RU" b="1" dirty="0">
                <a:latin typeface="Cambria" pitchFamily="18" charset="0"/>
              </a:rPr>
              <a:t>представляет собой определенную систему, в которую включены демонстрационные опыты, осуществляемые педагогом в специально организованных видах деятельности, наблюдения, лабораторные работы, выполняемые детьми самостоятельно в пространственно-предметной среде группы (например, приобретение опыта работы с магнитами, различных способов измерения предметов и др.).</a:t>
            </a:r>
          </a:p>
          <a:p>
            <a:pPr>
              <a:buFont typeface="Arial" pitchFamily="34" charset="0"/>
              <a:buChar char="•"/>
              <a:defRPr/>
            </a:pPr>
            <a:endParaRPr lang="ru-RU" sz="1600" b="1" dirty="0">
              <a:latin typeface="+mn-lt"/>
            </a:endParaRPr>
          </a:p>
          <a:p>
            <a:pPr eaLnBrk="0" hangingPunct="0">
              <a:defRPr/>
            </a:pPr>
            <a:endParaRPr lang="ru-RU" b="1" dirty="0">
              <a:solidFill>
                <a:srgbClr val="7030A0"/>
              </a:solidFill>
              <a:latin typeface="Calibri" pitchFamily="34" charset="0"/>
            </a:endParaRPr>
          </a:p>
        </p:txBody>
      </p:sp>
      <p:pic>
        <p:nvPicPr>
          <p:cNvPr id="3076" name="Picture 2" descr="G:\Мои документы\анимашки\3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50" y="600075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928688" y="1571625"/>
            <a:ext cx="79295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2000" b="1" u="sng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Дошкольники – прирожденные исследователи!</a:t>
            </a:r>
          </a:p>
        </p:txBody>
      </p:sp>
      <p:pic>
        <p:nvPicPr>
          <p:cNvPr id="17412" name="Picture 4" descr="http://olgashilyaeva.ucoz.ru/issledovatel/ja-issledovatel_foto.pn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42844" y="142852"/>
            <a:ext cx="2683596" cy="9344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0" y="1617663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2400" b="1" u="sng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 экспериментирования в формировании элементарных математических представлений:</a:t>
            </a:r>
            <a:endParaRPr lang="ru-RU" sz="2400" b="1" u="sng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250825" y="2544763"/>
            <a:ext cx="889317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2200" b="1">
                <a:latin typeface="Cambria" pitchFamily="18" charset="0"/>
              </a:rPr>
              <a:t>Учить детей сравнению, измерению предметов и различных веществ, учить  самостоятельно находить решение поставленной задачи посредством проведения опыта или эксперимента;</a:t>
            </a:r>
          </a:p>
          <a:p>
            <a:endParaRPr lang="ru-RU" sz="2200" b="1">
              <a:latin typeface="Cambria" pitchFamily="18" charset="0"/>
            </a:endParaRPr>
          </a:p>
          <a:p>
            <a:endParaRPr lang="ru-RU" sz="2200" b="1">
              <a:latin typeface="Cambria" pitchFamily="18" charset="0"/>
            </a:endParaRPr>
          </a:p>
          <a:p>
            <a:pPr>
              <a:buFont typeface="Arial" charset="0"/>
              <a:buChar char="•"/>
            </a:pPr>
            <a:r>
              <a:rPr lang="ru-RU" sz="2200" b="1">
                <a:latin typeface="Cambria" pitchFamily="18" charset="0"/>
              </a:rPr>
              <a:t>Учить анализировать, делать выводы, умозаключения; устанавливать взаимосвязи, закономерности.</a:t>
            </a:r>
          </a:p>
          <a:p>
            <a:pPr algn="just" eaLnBrk="0" hangingPunct="0">
              <a:buFontTx/>
              <a:buChar char="•"/>
            </a:pPr>
            <a:endParaRPr lang="ru-RU" sz="1600">
              <a:solidFill>
                <a:srgbClr val="002060"/>
              </a:solidFill>
            </a:endParaRPr>
          </a:p>
        </p:txBody>
      </p:sp>
      <p:pic>
        <p:nvPicPr>
          <p:cNvPr id="4101" name="Рисунок 4" descr="книга1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445125"/>
            <a:ext cx="2524125" cy="128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Группа 8"/>
          <p:cNvGrpSpPr/>
          <p:nvPr/>
        </p:nvGrpSpPr>
        <p:grpSpPr>
          <a:xfrm>
            <a:off x="2000232" y="1500174"/>
            <a:ext cx="5357850" cy="642942"/>
            <a:chOff x="1243885" y="792088"/>
            <a:chExt cx="3868732" cy="438768"/>
          </a:xfrm>
          <a:scene3d>
            <a:camera prst="orthographicFront"/>
            <a:lightRig rig="threePt" dir="t"/>
          </a:scene3d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1296165" y="792088"/>
              <a:ext cx="3816452" cy="419783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effectLst>
              <a:glow rad="139700">
                <a:schemeClr val="accent6">
                  <a:satMod val="175000"/>
                  <a:alpha val="40000"/>
                </a:schemeClr>
              </a:glow>
              <a:innerShdw blurRad="114300">
                <a:prstClr val="black"/>
              </a:innerShdw>
            </a:effectLst>
            <a:sp3d>
              <a:bevelT w="139700" h="139700" prst="divo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Скругленный прямоугольник 4"/>
            <p:cNvSpPr/>
            <p:nvPr/>
          </p:nvSpPr>
          <p:spPr>
            <a:xfrm>
              <a:off x="1243885" y="852057"/>
              <a:ext cx="3775468" cy="37879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0" tIns="76200" rIns="76200" bIns="76200" spcCol="1270" anchor="ctr"/>
            <a:lstStyle/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200" b="1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ea typeface="Batang" pitchFamily="18" charset="-127"/>
                </a:rPr>
                <a:t>Измерение длины предмета (измерение ленты)</a:t>
              </a:r>
            </a:p>
          </p:txBody>
        </p:sp>
      </p:grp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3500430" y="2357430"/>
            <a:ext cx="4643470" cy="928694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139700">
              <a:schemeClr val="accent6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14750" y="2357438"/>
            <a:ext cx="428625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rPr>
              <a:t>Цель: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rPr>
              <a:t>  </a:t>
            </a:r>
          </a:p>
          <a:p>
            <a:pPr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rPr>
              <a:t>Учить измерять длину предмета с помощью условной мерки</a:t>
            </a:r>
            <a:endParaRPr lang="ru-R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Batang" pitchFamily="18" charset="-127"/>
            </a:endParaRPr>
          </a:p>
        </p:txBody>
      </p:sp>
      <p:pic>
        <p:nvPicPr>
          <p:cNvPr id="1026" name="Рисунок 4" descr="http://tmndetsady.ru/upload/news/orig_dbf8f7af924d8d034b69554b3b1efeb8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2844" y="2214553"/>
            <a:ext cx="3214710" cy="241103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8" name="Picture 4" descr="https://fs00.infourok.ru/images/doc/275/280051/640/img12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358082" y="5572140"/>
            <a:ext cx="1654355" cy="11787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3" name="Группа 15"/>
          <p:cNvGrpSpPr/>
          <p:nvPr/>
        </p:nvGrpSpPr>
        <p:grpSpPr>
          <a:xfrm>
            <a:off x="3571868" y="3429000"/>
            <a:ext cx="4143404" cy="1143008"/>
            <a:chOff x="1089191" y="745"/>
            <a:chExt cx="2644615" cy="1025554"/>
          </a:xfrm>
          <a:scene3d>
            <a:camera prst="orthographicFront"/>
            <a:lightRig rig="threePt" dir="t"/>
          </a:scene3d>
        </p:grpSpPr>
        <p:sp>
          <p:nvSpPr>
            <p:cNvPr id="17" name="Скругленный прямоугольник 16"/>
            <p:cNvSpPr/>
            <p:nvPr/>
          </p:nvSpPr>
          <p:spPr>
            <a:xfrm>
              <a:off x="1089191" y="745"/>
              <a:ext cx="2644615" cy="1025554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40000"/>
                <a:lumOff val="60000"/>
              </a:schemeClr>
            </a:solidFill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  <a:sp3d>
              <a:bevelT w="139700" h="139700" prst="divo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8" name="Скругленный прямоугольник 4"/>
            <p:cNvSpPr/>
            <p:nvPr/>
          </p:nvSpPr>
          <p:spPr>
            <a:xfrm>
              <a:off x="1119228" y="30782"/>
              <a:ext cx="2584541" cy="9654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8580" tIns="68580" rIns="68580" bIns="68580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u="sng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ea typeface="Batang" pitchFamily="18" charset="-127"/>
                </a:rPr>
                <a:t>Материалы:</a:t>
              </a: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solidFill>
                    <a:schemeClr val="tx1"/>
                  </a:solidFill>
                  <a:latin typeface="Cambria" pitchFamily="18" charset="0"/>
                </a:rPr>
                <a:t>лента (60 см); мерка – полоска (20 см); счетные палочки.</a:t>
              </a: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endParaRPr>
            </a:p>
          </p:txBody>
        </p:sp>
      </p:grpSp>
      <p:grpSp>
        <p:nvGrpSpPr>
          <p:cNvPr id="4" name="Группа 18"/>
          <p:cNvGrpSpPr/>
          <p:nvPr/>
        </p:nvGrpSpPr>
        <p:grpSpPr>
          <a:xfrm>
            <a:off x="428596" y="4714884"/>
            <a:ext cx="6572296" cy="2000264"/>
            <a:chOff x="1089191" y="745"/>
            <a:chExt cx="2644615" cy="1025554"/>
          </a:xfrm>
          <a:scene3d>
            <a:camera prst="orthographicFront"/>
            <a:lightRig rig="threePt" dir="t"/>
          </a:scene3d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1089191" y="745"/>
              <a:ext cx="2644615" cy="1025554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40000"/>
                <a:lumOff val="60000"/>
              </a:schemeClr>
            </a:solidFill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  <a:sp3d>
              <a:bevelT w="139700" h="139700" prst="divo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1" name="Скругленный прямоугольник 4"/>
            <p:cNvSpPr/>
            <p:nvPr/>
          </p:nvSpPr>
          <p:spPr>
            <a:xfrm>
              <a:off x="1119228" y="30782"/>
              <a:ext cx="2584541" cy="9654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8580" tIns="68580" rIns="68580" bIns="68580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u="sng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ea typeface="Batang" pitchFamily="18" charset="-127"/>
                </a:rPr>
                <a:t>Порядок  измерения длины:</a:t>
              </a:r>
            </a:p>
            <a:p>
              <a:pPr defTabSz="800100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  <a:defRPr/>
              </a:pPr>
              <a:r>
                <a:rPr lang="ru-RU" b="1" u="sng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ea typeface="Batang" pitchFamily="18" charset="-127"/>
                </a:rPr>
                <a:t> </a:t>
              </a:r>
              <a:r>
                <a:rPr lang="ru-RU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ea typeface="Batang" pitchFamily="18" charset="-127"/>
                </a:rPr>
                <a:t>начать измерять от самого края;</a:t>
              </a:r>
            </a:p>
            <a:p>
              <a:pPr defTabSz="800100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  <a:defRPr/>
              </a:pPr>
              <a:r>
                <a:rPr lang="ru-RU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ea typeface="Batang" pitchFamily="18" charset="-127"/>
                </a:rPr>
                <a:t> отметить конец мерки;</a:t>
              </a:r>
            </a:p>
            <a:p>
              <a:pPr defTabSz="800100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  <a:defRPr/>
              </a:pPr>
              <a:r>
                <a:rPr lang="ru-RU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ea typeface="Batang" pitchFamily="18" charset="-127"/>
                </a:rPr>
                <a:t> после того как мерка уложиться полностью, положить палочку (чтобы не запутаться);</a:t>
              </a:r>
            </a:p>
            <a:p>
              <a:pPr defTabSz="800100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  <a:defRPr/>
              </a:pPr>
              <a:r>
                <a:rPr lang="ru-RU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ea typeface="Batang" pitchFamily="18" charset="-127"/>
                </a:rPr>
                <a:t> перенести мерку и продолжить измерение</a:t>
              </a:r>
            </a:p>
            <a:p>
              <a:pPr defTabSz="800100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  <a:defRPr/>
              </a:pPr>
              <a:endPara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Группа 8"/>
          <p:cNvGrpSpPr/>
          <p:nvPr/>
        </p:nvGrpSpPr>
        <p:grpSpPr>
          <a:xfrm>
            <a:off x="2000232" y="1500174"/>
            <a:ext cx="5572164" cy="714380"/>
            <a:chOff x="1243885" y="792088"/>
            <a:chExt cx="3868732" cy="438768"/>
          </a:xfrm>
          <a:scene3d>
            <a:camera prst="orthographicFront"/>
            <a:lightRig rig="threePt" dir="t"/>
          </a:scene3d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1296165" y="792088"/>
              <a:ext cx="3816452" cy="419783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effectLst>
              <a:glow rad="139700">
                <a:schemeClr val="accent6">
                  <a:satMod val="175000"/>
                  <a:alpha val="40000"/>
                </a:schemeClr>
              </a:glow>
              <a:innerShdw blurRad="114300">
                <a:prstClr val="black"/>
              </a:innerShdw>
            </a:effectLst>
            <a:sp3d>
              <a:bevelT w="139700" h="139700" prst="divo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Скругленный прямоугольник 4"/>
            <p:cNvSpPr/>
            <p:nvPr/>
          </p:nvSpPr>
          <p:spPr>
            <a:xfrm>
              <a:off x="1243885" y="852057"/>
              <a:ext cx="3775468" cy="37879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0" tIns="76200" rIns="76200" bIns="76200" spcCol="1270" anchor="ctr"/>
            <a:lstStyle/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200" b="1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ea typeface="Batang" pitchFamily="18" charset="-127"/>
                </a:rPr>
                <a:t>Измерение объемов сыпучих веществ (гороха)</a:t>
              </a:r>
            </a:p>
          </p:txBody>
        </p:sp>
      </p:grp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3500430" y="2357430"/>
            <a:ext cx="4643470" cy="928694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139700">
              <a:schemeClr val="accent6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14750" y="2357438"/>
            <a:ext cx="428625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rPr>
              <a:t>Цель: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rPr>
              <a:t>  </a:t>
            </a:r>
          </a:p>
          <a:p>
            <a:pPr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rPr>
              <a:t>Учить измерять сыпучие вещества с помощью условной мерки</a:t>
            </a:r>
            <a:endParaRPr lang="ru-R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Batang" pitchFamily="18" charset="-127"/>
            </a:endParaRPr>
          </a:p>
        </p:txBody>
      </p:sp>
      <p:grpSp>
        <p:nvGrpSpPr>
          <p:cNvPr id="3" name="Группа 15"/>
          <p:cNvGrpSpPr/>
          <p:nvPr/>
        </p:nvGrpSpPr>
        <p:grpSpPr>
          <a:xfrm>
            <a:off x="3643306" y="3429000"/>
            <a:ext cx="4357718" cy="1285884"/>
            <a:chOff x="1089191" y="745"/>
            <a:chExt cx="2644615" cy="1025554"/>
          </a:xfrm>
          <a:scene3d>
            <a:camera prst="orthographicFront"/>
            <a:lightRig rig="threePt" dir="t"/>
          </a:scene3d>
        </p:grpSpPr>
        <p:sp>
          <p:nvSpPr>
            <p:cNvPr id="17" name="Скругленный прямоугольник 16"/>
            <p:cNvSpPr/>
            <p:nvPr/>
          </p:nvSpPr>
          <p:spPr>
            <a:xfrm>
              <a:off x="1089191" y="745"/>
              <a:ext cx="2644615" cy="1025554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40000"/>
                <a:lumOff val="60000"/>
              </a:schemeClr>
            </a:solidFill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  <a:sp3d>
              <a:bevelT w="139700" h="139700" prst="divo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8" name="Скругленный прямоугольник 4"/>
            <p:cNvSpPr/>
            <p:nvPr/>
          </p:nvSpPr>
          <p:spPr>
            <a:xfrm>
              <a:off x="1119228" y="30782"/>
              <a:ext cx="2584541" cy="9654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8580" tIns="68580" rIns="68580" bIns="68580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endParaRP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u="sng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ea typeface="Batang" pitchFamily="18" charset="-127"/>
                </a:rPr>
                <a:t>Материалы:</a:t>
              </a: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solidFill>
                    <a:schemeClr val="tx1"/>
                  </a:solidFill>
                  <a:latin typeface="Cambria" pitchFamily="18" charset="0"/>
                </a:rPr>
                <a:t>две прозрачные миски, в одной из них горох; мерный стакан; чашка; ложка; счетные палочки.</a:t>
              </a: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endParaRPr>
            </a:p>
          </p:txBody>
        </p:sp>
      </p:grpSp>
      <p:grpSp>
        <p:nvGrpSpPr>
          <p:cNvPr id="4" name="Группа 18"/>
          <p:cNvGrpSpPr/>
          <p:nvPr/>
        </p:nvGrpSpPr>
        <p:grpSpPr>
          <a:xfrm>
            <a:off x="428596" y="4714884"/>
            <a:ext cx="6572296" cy="2000264"/>
            <a:chOff x="1089191" y="745"/>
            <a:chExt cx="2644615" cy="1025554"/>
          </a:xfrm>
          <a:scene3d>
            <a:camera prst="orthographicFront"/>
            <a:lightRig rig="threePt" dir="t"/>
          </a:scene3d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1089191" y="745"/>
              <a:ext cx="2644615" cy="1025554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40000"/>
                <a:lumOff val="60000"/>
              </a:schemeClr>
            </a:solidFill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  <a:sp3d>
              <a:bevelT w="139700" h="139700" prst="divo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1" name="Скругленный прямоугольник 4"/>
            <p:cNvSpPr/>
            <p:nvPr/>
          </p:nvSpPr>
          <p:spPr>
            <a:xfrm>
              <a:off x="1119228" y="30782"/>
              <a:ext cx="2584541" cy="9654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8580" tIns="68580" rIns="68580" bIns="68580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u="sng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ea typeface="Batang" pitchFamily="18" charset="-127"/>
                </a:rPr>
                <a:t>Ход работы:</a:t>
              </a:r>
            </a:p>
            <a:p>
              <a:pPr defTabSz="800100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  <a:defRPr/>
              </a:pPr>
              <a:r>
                <a:rPr lang="ru-RU" b="1" u="sng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ea typeface="Batang" pitchFamily="18" charset="-127"/>
                </a:rPr>
                <a:t> </a:t>
              </a:r>
              <a:r>
                <a:rPr lang="ru-RU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ea typeface="Batang" pitchFamily="18" charset="-127"/>
                </a:rPr>
                <a:t>насыпать полный стакан гороха;</a:t>
              </a:r>
            </a:p>
            <a:p>
              <a:pPr defTabSz="800100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  <a:defRPr/>
              </a:pPr>
              <a:r>
                <a:rPr lang="ru-RU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ea typeface="Batang" pitchFamily="18" charset="-127"/>
                </a:rPr>
                <a:t> пересыпать горох в пустую миску;</a:t>
              </a:r>
            </a:p>
            <a:p>
              <a:pPr defTabSz="800100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  <a:defRPr/>
              </a:pPr>
              <a:r>
                <a:rPr lang="ru-RU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ea typeface="Batang" pitchFamily="18" charset="-127"/>
                </a:rPr>
                <a:t> выкладывать по одной палочке на каждый полный стакан гороха (чтобы не сбиться со счета)</a:t>
              </a:r>
            </a:p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endParaRPr>
            </a:p>
          </p:txBody>
        </p:sp>
      </p:grpSp>
      <p:pic>
        <p:nvPicPr>
          <p:cNvPr id="33794" name="Рисунок 7" descr="http://tmndetsady.ru/upload/news/orig_3c3dced83b4b7c7b024ff095e1e5fc02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14282" y="2285992"/>
            <a:ext cx="3143272" cy="23038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3796" name="Picture 4" descr="http://forchel.ru/uploads/posts/2010-09/1284480847_2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286644" y="5429264"/>
            <a:ext cx="1717730" cy="12144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87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Группа 8"/>
          <p:cNvGrpSpPr/>
          <p:nvPr/>
        </p:nvGrpSpPr>
        <p:grpSpPr>
          <a:xfrm>
            <a:off x="1500166" y="1643050"/>
            <a:ext cx="6835845" cy="888510"/>
            <a:chOff x="1296165" y="792088"/>
            <a:chExt cx="3816452" cy="419783"/>
          </a:xfrm>
          <a:scene3d>
            <a:camera prst="orthographicFront"/>
            <a:lightRig rig="threePt" dir="t"/>
          </a:scene3d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1296165" y="792088"/>
              <a:ext cx="3816452" cy="419783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effectLst>
              <a:glow rad="139700">
                <a:schemeClr val="accent6">
                  <a:satMod val="175000"/>
                  <a:alpha val="40000"/>
                </a:schemeClr>
              </a:glow>
              <a:innerShdw blurRad="114300">
                <a:prstClr val="black"/>
              </a:innerShdw>
            </a:effectLst>
            <a:sp3d>
              <a:bevelT w="139700" h="139700" prst="divo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Скругленный прямоугольник 4"/>
            <p:cNvSpPr/>
            <p:nvPr/>
          </p:nvSpPr>
          <p:spPr>
            <a:xfrm>
              <a:off x="1323653" y="792088"/>
              <a:ext cx="3775468" cy="37879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0" tIns="76200" rIns="76200" bIns="76200" spcCol="1270" anchor="ctr"/>
            <a:lstStyle/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000" b="1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ea typeface="Batang" pitchFamily="18" charset="-127"/>
                </a:rPr>
                <a:t>Взвешивание. Сравнение предметов по весу и занимаемому объему (камень и вата (50г.)</a:t>
              </a:r>
            </a:p>
          </p:txBody>
        </p:sp>
      </p:grp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3500430" y="2571744"/>
            <a:ext cx="5214974" cy="1000132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139700">
              <a:schemeClr val="accent6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43313" y="2571750"/>
            <a:ext cx="485775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rPr>
              <a:t>Серия экспериментов была проведена на основе принципа сохранения количества объектов  при изменении их формы</a:t>
            </a:r>
            <a:endParaRPr lang="ru-R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Batang" pitchFamily="18" charset="-127"/>
            </a:endParaRPr>
          </a:p>
        </p:txBody>
      </p:sp>
      <p:grpSp>
        <p:nvGrpSpPr>
          <p:cNvPr id="3" name="Группа 15"/>
          <p:cNvGrpSpPr/>
          <p:nvPr/>
        </p:nvGrpSpPr>
        <p:grpSpPr>
          <a:xfrm>
            <a:off x="3643306" y="3786190"/>
            <a:ext cx="4429156" cy="1143008"/>
            <a:chOff x="1089191" y="745"/>
            <a:chExt cx="2644615" cy="1025554"/>
          </a:xfrm>
          <a:scene3d>
            <a:camera prst="orthographicFront"/>
            <a:lightRig rig="threePt" dir="t"/>
          </a:scene3d>
        </p:grpSpPr>
        <p:sp>
          <p:nvSpPr>
            <p:cNvPr id="17" name="Скругленный прямоугольник 16"/>
            <p:cNvSpPr/>
            <p:nvPr/>
          </p:nvSpPr>
          <p:spPr>
            <a:xfrm>
              <a:off x="1089191" y="745"/>
              <a:ext cx="2644615" cy="1025554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40000"/>
                <a:lumOff val="60000"/>
              </a:schemeClr>
            </a:solidFill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  <a:sp3d>
              <a:bevelT w="139700" h="139700" prst="divo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8" name="Скругленный прямоугольник 4"/>
            <p:cNvSpPr/>
            <p:nvPr/>
          </p:nvSpPr>
          <p:spPr>
            <a:xfrm>
              <a:off x="1119228" y="30782"/>
              <a:ext cx="2584541" cy="9654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8580" tIns="68580" rIns="68580" bIns="68580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endParaRP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u="sng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ea typeface="Batang" pitchFamily="18" charset="-127"/>
                </a:rPr>
                <a:t>Материалы:</a:t>
              </a: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solidFill>
                    <a:schemeClr val="tx1"/>
                  </a:solidFill>
                  <a:latin typeface="Cambria" pitchFamily="18" charset="0"/>
                </a:rPr>
                <a:t>весы; камень; вата (50 г.). </a:t>
              </a: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endParaRPr>
            </a:p>
          </p:txBody>
        </p:sp>
      </p:grpSp>
      <p:grpSp>
        <p:nvGrpSpPr>
          <p:cNvPr id="4" name="Группа 18"/>
          <p:cNvGrpSpPr/>
          <p:nvPr/>
        </p:nvGrpSpPr>
        <p:grpSpPr>
          <a:xfrm>
            <a:off x="357158" y="5072074"/>
            <a:ext cx="5429288" cy="1285884"/>
            <a:chOff x="1089191" y="745"/>
            <a:chExt cx="2644615" cy="1025554"/>
          </a:xfrm>
          <a:scene3d>
            <a:camera prst="orthographicFront"/>
            <a:lightRig rig="threePt" dir="t"/>
          </a:scene3d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1089191" y="745"/>
              <a:ext cx="2644615" cy="1025554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40000"/>
                <a:lumOff val="60000"/>
              </a:schemeClr>
            </a:solidFill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  <a:sp3d>
              <a:bevelT w="139700" h="139700" prst="divo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1" name="Скругленный прямоугольник 4"/>
            <p:cNvSpPr/>
            <p:nvPr/>
          </p:nvSpPr>
          <p:spPr>
            <a:xfrm>
              <a:off x="1119228" y="30782"/>
              <a:ext cx="2584541" cy="9654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8580" tIns="68580" rIns="68580" bIns="68580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endParaRP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u="sng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ea typeface="Batang" pitchFamily="18" charset="-127"/>
                </a:rPr>
                <a:t>Ход работы:</a:t>
              </a:r>
            </a:p>
            <a:p>
              <a:pPr defTabSz="800100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  <a:defRPr/>
              </a:pPr>
              <a:r>
                <a:rPr lang="ru-RU" b="1" u="sng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ea typeface="Batang" pitchFamily="18" charset="-127"/>
                </a:rPr>
                <a:t> </a:t>
              </a:r>
              <a:r>
                <a:rPr lang="ru-RU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ea typeface="Batang" pitchFamily="18" charset="-127"/>
                </a:rPr>
                <a:t>взвесить на весах камень и вату (50 г.);</a:t>
              </a:r>
            </a:p>
            <a:p>
              <a:pPr defTabSz="800100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  <a:defRPr/>
              </a:pPr>
              <a:r>
                <a:rPr lang="ru-RU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ea typeface="Batang" pitchFamily="18" charset="-127"/>
                </a:rPr>
                <a:t>определить  что тяжелее камень или вата (50 г.)</a:t>
              </a:r>
            </a:p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endParaRPr>
            </a:p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endParaRPr>
            </a:p>
          </p:txBody>
        </p:sp>
      </p:grpSp>
      <p:pic>
        <p:nvPicPr>
          <p:cNvPr id="1026" name="Рисунок 13" descr="http://tmndetsady.ru/upload/news/orig_e5943f37ef840f7cb06134b94f96b167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14282" y="2643182"/>
            <a:ext cx="3214710" cy="228601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8" name="Picture 4" descr="http://teddymarket.ru/images/goods_pics/big/3573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500958" y="5286388"/>
            <a:ext cx="1500198" cy="14561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87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Группа 8"/>
          <p:cNvGrpSpPr/>
          <p:nvPr/>
        </p:nvGrpSpPr>
        <p:grpSpPr>
          <a:xfrm>
            <a:off x="1500166" y="1714488"/>
            <a:ext cx="6786610" cy="785818"/>
            <a:chOff x="1296165" y="792088"/>
            <a:chExt cx="3816452" cy="419783"/>
          </a:xfrm>
          <a:scene3d>
            <a:camera prst="orthographicFront"/>
            <a:lightRig rig="threePt" dir="t"/>
          </a:scene3d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1296165" y="792088"/>
              <a:ext cx="3816452" cy="419783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effectLst>
              <a:glow rad="139700">
                <a:schemeClr val="accent6">
                  <a:satMod val="175000"/>
                  <a:alpha val="40000"/>
                </a:schemeClr>
              </a:glow>
              <a:innerShdw blurRad="114300">
                <a:prstClr val="black"/>
              </a:innerShdw>
            </a:effectLst>
            <a:sp3d>
              <a:bevelT w="139700" h="139700" prst="divo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Скругленный прямоугольник 4"/>
            <p:cNvSpPr/>
            <p:nvPr/>
          </p:nvSpPr>
          <p:spPr>
            <a:xfrm>
              <a:off x="1323653" y="792088"/>
              <a:ext cx="3775468" cy="37879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0" tIns="76200" rIns="76200" bIns="76200" spcCol="1270" anchor="ctr"/>
            <a:lstStyle/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ea typeface="Batang" pitchFamily="18" charset="-127"/>
                </a:rPr>
                <a:t>Взвешивание. Сравнение предметов по весу и занимаемому объему (камень и вата (50г.)</a:t>
              </a:r>
            </a:p>
          </p:txBody>
        </p:sp>
      </p:grp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3214678" y="2643182"/>
            <a:ext cx="5572164" cy="785818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139700">
              <a:schemeClr val="accent6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43313" y="2571750"/>
            <a:ext cx="5000625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rPr>
              <a:t>Серия экспериментов была проведена на основе принципа сохранения количества объектов  при изменении их формы</a:t>
            </a:r>
            <a:endParaRPr lang="ru-RU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Batang" pitchFamily="18" charset="-127"/>
            </a:endParaRPr>
          </a:p>
        </p:txBody>
      </p:sp>
      <p:grpSp>
        <p:nvGrpSpPr>
          <p:cNvPr id="3" name="Группа 15"/>
          <p:cNvGrpSpPr/>
          <p:nvPr/>
        </p:nvGrpSpPr>
        <p:grpSpPr>
          <a:xfrm>
            <a:off x="3286116" y="3429000"/>
            <a:ext cx="5072098" cy="1071570"/>
            <a:chOff x="1089191" y="745"/>
            <a:chExt cx="2644615" cy="1491714"/>
          </a:xfrm>
          <a:scene3d>
            <a:camera prst="orthographicFront"/>
            <a:lightRig rig="threePt" dir="t"/>
          </a:scene3d>
        </p:grpSpPr>
        <p:sp>
          <p:nvSpPr>
            <p:cNvPr id="17" name="Скругленный прямоугольник 16"/>
            <p:cNvSpPr/>
            <p:nvPr/>
          </p:nvSpPr>
          <p:spPr>
            <a:xfrm>
              <a:off x="1089191" y="745"/>
              <a:ext cx="2644615" cy="1392266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40000"/>
                <a:lumOff val="60000"/>
              </a:schemeClr>
            </a:solidFill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  <a:sp3d>
              <a:bevelT w="139700" h="139700" prst="divo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8" name="Скругленный прямоугольник 4"/>
            <p:cNvSpPr/>
            <p:nvPr/>
          </p:nvSpPr>
          <p:spPr>
            <a:xfrm>
              <a:off x="1119228" y="30781"/>
              <a:ext cx="2614578" cy="146167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8580" tIns="68580" rIns="68580" bIns="68580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endParaRP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b="1" u="sng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ea typeface="Batang" pitchFamily="18" charset="-127"/>
                </a:rPr>
                <a:t>Материалы:</a:t>
              </a: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b="1" dirty="0">
                  <a:solidFill>
                    <a:schemeClr val="tx1"/>
                  </a:solidFill>
                  <a:latin typeface="Cambria" pitchFamily="18" charset="0"/>
                </a:rPr>
                <a:t>две непрозрачные коробки; ложки; узкий стеклянный стакан; широкая прозрачная кружка;  рис.</a:t>
              </a: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endParaRPr>
            </a:p>
          </p:txBody>
        </p:sp>
      </p:grpSp>
      <p:grpSp>
        <p:nvGrpSpPr>
          <p:cNvPr id="4" name="Группа 18"/>
          <p:cNvGrpSpPr/>
          <p:nvPr/>
        </p:nvGrpSpPr>
        <p:grpSpPr>
          <a:xfrm>
            <a:off x="714347" y="4714860"/>
            <a:ext cx="8143933" cy="2143140"/>
            <a:chOff x="1065787" y="745"/>
            <a:chExt cx="2668019" cy="1098821"/>
          </a:xfrm>
          <a:scene3d>
            <a:camera prst="orthographicFront"/>
            <a:lightRig rig="threePt" dir="t"/>
          </a:scene3d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1065787" y="745"/>
              <a:ext cx="2668019" cy="1098821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40000"/>
                <a:lumOff val="60000"/>
              </a:schemeClr>
            </a:solidFill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  <a:sp3d>
              <a:bevelT w="139700" h="139700" prst="divo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1" name="Скругленный прямоугольник 4"/>
            <p:cNvSpPr/>
            <p:nvPr/>
          </p:nvSpPr>
          <p:spPr>
            <a:xfrm>
              <a:off x="1119228" y="746"/>
              <a:ext cx="2614578" cy="10988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8580" tIns="68580" rIns="68580" bIns="68580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endParaRP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endParaRP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endParaRP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b="1" u="sng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ea typeface="Batang" pitchFamily="18" charset="-127"/>
                </a:rPr>
                <a:t>Ход работы:</a:t>
              </a:r>
            </a:p>
            <a:p>
              <a:pPr defTabSz="800100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  <a:defRPr/>
              </a:pPr>
              <a:r>
                <a:rPr lang="ru-RU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ea typeface="Batang" pitchFamily="18" charset="-127"/>
                </a:rPr>
                <a:t>насыпать по три ложки риса в две непрозрачные коробки разной формы и размера;</a:t>
              </a:r>
            </a:p>
            <a:p>
              <a:pPr defTabSz="800100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  <a:defRPr/>
              </a:pPr>
              <a:r>
                <a:rPr lang="ru-RU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ea typeface="Batang" pitchFamily="18" charset="-127"/>
                </a:rPr>
                <a:t>определить где риса больше;</a:t>
              </a:r>
            </a:p>
            <a:p>
              <a:pPr defTabSz="800100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  <a:defRPr/>
              </a:pPr>
              <a:r>
                <a:rPr lang="ru-RU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ea typeface="Batang" pitchFamily="18" charset="-127"/>
                </a:rPr>
                <a:t>насыпать по три ложки риса в узкий стеклянный стакан и в широкую прозрачную кружку;</a:t>
              </a:r>
            </a:p>
            <a:p>
              <a:pPr defTabSz="800100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  <a:defRPr/>
              </a:pPr>
              <a:r>
                <a:rPr lang="ru-RU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ea typeface="Batang" pitchFamily="18" charset="-127"/>
                </a:rPr>
                <a:t>определить сколько количества риса распределилось по всей поверхности дна стакана и кружки</a:t>
              </a:r>
            </a:p>
            <a:p>
              <a:pPr defTabSz="800100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  <a:defRPr/>
              </a:pPr>
              <a:endPara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endParaRPr>
            </a:p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endParaRPr>
            </a:p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endParaRPr>
            </a:p>
          </p:txBody>
        </p:sp>
      </p:grpSp>
      <p:pic>
        <p:nvPicPr>
          <p:cNvPr id="5" name="Рисунок 16" descr="http://tmndetsady.ru/upload/news/orig_89f032598280092421f83a6d32f29e56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85720" y="2571744"/>
            <a:ext cx="2786082" cy="20858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Группа 8"/>
          <p:cNvGrpSpPr/>
          <p:nvPr/>
        </p:nvGrpSpPr>
        <p:grpSpPr>
          <a:xfrm>
            <a:off x="1500166" y="1714488"/>
            <a:ext cx="6786610" cy="785818"/>
            <a:chOff x="1296165" y="792088"/>
            <a:chExt cx="3816452" cy="419783"/>
          </a:xfrm>
          <a:scene3d>
            <a:camera prst="orthographicFront"/>
            <a:lightRig rig="threePt" dir="t"/>
          </a:scene3d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1296165" y="792088"/>
              <a:ext cx="3816452" cy="419783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effectLst>
              <a:glow rad="139700">
                <a:schemeClr val="accent6">
                  <a:satMod val="175000"/>
                  <a:alpha val="40000"/>
                </a:schemeClr>
              </a:glow>
              <a:innerShdw blurRad="114300">
                <a:prstClr val="black"/>
              </a:innerShdw>
            </a:effectLst>
            <a:sp3d>
              <a:bevelT w="139700" h="139700" prst="divo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Скругленный прямоугольник 4"/>
            <p:cNvSpPr/>
            <p:nvPr/>
          </p:nvSpPr>
          <p:spPr>
            <a:xfrm>
              <a:off x="1323653" y="792088"/>
              <a:ext cx="3775468" cy="37879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0" tIns="76200" rIns="76200" bIns="76200" spcCol="1270" anchor="ctr"/>
            <a:lstStyle/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ea typeface="Batang" pitchFamily="18" charset="-127"/>
                </a:rPr>
                <a:t>Независимость количества от расположения в пространстве</a:t>
              </a:r>
            </a:p>
          </p:txBody>
        </p:sp>
      </p:grpSp>
      <p:grpSp>
        <p:nvGrpSpPr>
          <p:cNvPr id="3" name="Группа 15"/>
          <p:cNvGrpSpPr/>
          <p:nvPr/>
        </p:nvGrpSpPr>
        <p:grpSpPr>
          <a:xfrm>
            <a:off x="3357554" y="2928934"/>
            <a:ext cx="5072098" cy="857256"/>
            <a:chOff x="1089191" y="745"/>
            <a:chExt cx="2644615" cy="1491714"/>
          </a:xfrm>
          <a:scene3d>
            <a:camera prst="orthographicFront"/>
            <a:lightRig rig="threePt" dir="t"/>
          </a:scene3d>
        </p:grpSpPr>
        <p:sp>
          <p:nvSpPr>
            <p:cNvPr id="17" name="Скругленный прямоугольник 16"/>
            <p:cNvSpPr/>
            <p:nvPr/>
          </p:nvSpPr>
          <p:spPr>
            <a:xfrm>
              <a:off x="1089191" y="745"/>
              <a:ext cx="2644615" cy="1392266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40000"/>
                <a:lumOff val="60000"/>
              </a:schemeClr>
            </a:solidFill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  <a:sp3d>
              <a:bevelT w="139700" h="139700" prst="divo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8" name="Скругленный прямоугольник 4"/>
            <p:cNvSpPr/>
            <p:nvPr/>
          </p:nvSpPr>
          <p:spPr>
            <a:xfrm>
              <a:off x="1119228" y="30781"/>
              <a:ext cx="2614578" cy="146167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8580" tIns="68580" rIns="68580" bIns="68580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endParaRP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b="1" u="sng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ea typeface="Batang" pitchFamily="18" charset="-127"/>
                </a:rPr>
                <a:t>Материалы:</a:t>
              </a: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b="1" dirty="0">
                  <a:solidFill>
                    <a:schemeClr val="tx1"/>
                  </a:solidFill>
                  <a:latin typeface="Cambria" pitchFamily="18" charset="0"/>
                </a:rPr>
                <a:t>Два ряда бус с одинаковым количеством бусинок</a:t>
              </a: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600" b="1" dirty="0">
                <a:solidFill>
                  <a:schemeClr val="tx1"/>
                </a:solidFill>
                <a:latin typeface="Cambria" pitchFamily="18" charset="0"/>
              </a:endParaRP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endParaRPr>
            </a:p>
          </p:txBody>
        </p:sp>
      </p:grpSp>
      <p:grpSp>
        <p:nvGrpSpPr>
          <p:cNvPr id="4" name="Группа 18"/>
          <p:cNvGrpSpPr/>
          <p:nvPr/>
        </p:nvGrpSpPr>
        <p:grpSpPr>
          <a:xfrm>
            <a:off x="3143240" y="4000504"/>
            <a:ext cx="5500726" cy="1143008"/>
            <a:chOff x="1065787" y="745"/>
            <a:chExt cx="2668019" cy="1098821"/>
          </a:xfrm>
          <a:scene3d>
            <a:camera prst="orthographicFront"/>
            <a:lightRig rig="threePt" dir="t"/>
          </a:scene3d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1065787" y="745"/>
              <a:ext cx="2668019" cy="1098821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40000"/>
                <a:lumOff val="60000"/>
              </a:schemeClr>
            </a:solidFill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  <a:sp3d>
              <a:bevelT w="139700" h="139700" prst="divo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1" name="Скругленный прямоугольник 4"/>
            <p:cNvSpPr/>
            <p:nvPr/>
          </p:nvSpPr>
          <p:spPr>
            <a:xfrm>
              <a:off x="1119228" y="746"/>
              <a:ext cx="2614578" cy="10988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8580" tIns="68580" rIns="68580" bIns="68580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endParaRP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endParaRP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endParaRP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b="1" u="sng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ea typeface="Batang" pitchFamily="18" charset="-127"/>
                </a:rPr>
                <a:t>Ход работы:</a:t>
              </a:r>
            </a:p>
            <a:p>
              <a:pPr defTabSz="800100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  <a:defRPr/>
              </a:pPr>
              <a:r>
                <a:rPr lang="ru-RU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ea typeface="Batang" pitchFamily="18" charset="-127"/>
                </a:rPr>
                <a:t>предлагается два ряда бус с одинаковым количеством бусинок;</a:t>
              </a:r>
            </a:p>
            <a:p>
              <a:pPr defTabSz="800100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  <a:defRPr/>
              </a:pPr>
              <a:r>
                <a:rPr lang="ru-RU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ea typeface="Batang" pitchFamily="18" charset="-127"/>
                </a:rPr>
                <a:t>определить количество бусинок в обоих рядах;</a:t>
              </a:r>
            </a:p>
            <a:p>
              <a:pPr defTabSz="800100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  <a:defRPr/>
              </a:pPr>
              <a:endPara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endParaRPr>
            </a:p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endParaRPr>
            </a:p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Batang" pitchFamily="18" charset="-127"/>
              </a:endParaRPr>
            </a:p>
          </p:txBody>
        </p:sp>
      </p:grpSp>
      <p:pic>
        <p:nvPicPr>
          <p:cNvPr id="2050" name="Рисунок 19" descr="http://tmndetsady.ru/upload/news/orig_4b02b03e167f4dde9484245cb73cd6a6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14282" y="2571744"/>
            <a:ext cx="2714644" cy="19288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Рисунок 22" descr="http://tmndetsady.ru/upload/news/orig_9fd07f1c2a2f6f0a070edbdc68855f72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2844" y="1643050"/>
            <a:ext cx="8670084" cy="47149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456</Words>
  <Application>Microsoft Office PowerPoint</Application>
  <PresentationFormat>Экран (4:3)</PresentationFormat>
  <Paragraphs>81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Общий</dc:creator>
  <cp:lastModifiedBy>Home</cp:lastModifiedBy>
  <cp:revision>60</cp:revision>
  <dcterms:created xsi:type="dcterms:W3CDTF">2013-11-12T04:41:24Z</dcterms:created>
  <dcterms:modified xsi:type="dcterms:W3CDTF">2020-05-03T11:26:29Z</dcterms:modified>
</cp:coreProperties>
</file>